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18"/>
  </p:notes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9" r:id="rId13"/>
    <p:sldId id="311" r:id="rId14"/>
    <p:sldId id="280" r:id="rId15"/>
    <p:sldId id="277" r:id="rId16"/>
    <p:sldId id="278" r:id="rId17"/>
    <p:sldId id="281" r:id="rId19"/>
    <p:sldId id="282" r:id="rId20"/>
    <p:sldId id="283" r:id="rId21"/>
    <p:sldId id="383" r:id="rId22"/>
    <p:sldId id="284" r:id="rId23"/>
    <p:sldId id="285" r:id="rId24"/>
    <p:sldId id="296" r:id="rId25"/>
    <p:sldId id="500" r:id="rId26"/>
    <p:sldId id="421" r:id="rId27"/>
    <p:sldId id="335" r:id="rId28"/>
    <p:sldId id="286" r:id="rId29"/>
    <p:sldId id="289" r:id="rId30"/>
    <p:sldId id="472" r:id="rId31"/>
    <p:sldId id="473" r:id="rId32"/>
    <p:sldId id="290" r:id="rId33"/>
    <p:sldId id="351" r:id="rId34"/>
    <p:sldId id="352" r:id="rId35"/>
    <p:sldId id="287" r:id="rId36"/>
    <p:sldId id="538" r:id="rId37"/>
    <p:sldId id="297" r:id="rId38"/>
    <p:sldId id="474" r:id="rId39"/>
    <p:sldId id="407" r:id="rId40"/>
    <p:sldId id="291" r:id="rId41"/>
    <p:sldId id="292" r:id="rId42"/>
    <p:sldId id="455" r:id="rId43"/>
    <p:sldId id="373" r:id="rId44"/>
    <p:sldId id="293" r:id="rId45"/>
    <p:sldId id="375" r:id="rId46"/>
    <p:sldId id="288" r:id="rId47"/>
    <p:sldId id="298" r:id="rId48"/>
    <p:sldId id="408" r:id="rId49"/>
    <p:sldId id="294" r:id="rId50"/>
    <p:sldId id="350" r:id="rId51"/>
    <p:sldId id="374" r:id="rId52"/>
    <p:sldId id="448" r:id="rId53"/>
    <p:sldId id="443" r:id="rId54"/>
    <p:sldId id="444" r:id="rId55"/>
    <p:sldId id="533" r:id="rId56"/>
    <p:sldId id="445" r:id="rId57"/>
    <p:sldId id="446" r:id="rId58"/>
    <p:sldId id="447" r:id="rId59"/>
    <p:sldId id="269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311"/>
            <p14:sldId id="280"/>
            <p14:sldId id="277"/>
            <p14:sldId id="278"/>
            <p14:sldId id="281"/>
            <p14:sldId id="282"/>
            <p14:sldId id="283"/>
            <p14:sldId id="383"/>
            <p14:sldId id="284"/>
            <p14:sldId id="285"/>
            <p14:sldId id="296"/>
            <p14:sldId id="500"/>
            <p14:sldId id="421"/>
            <p14:sldId id="335"/>
            <p14:sldId id="286"/>
            <p14:sldId id="289"/>
            <p14:sldId id="472"/>
            <p14:sldId id="473"/>
            <p14:sldId id="290"/>
            <p14:sldId id="351"/>
            <p14:sldId id="352"/>
            <p14:sldId id="287"/>
            <p14:sldId id="538"/>
            <p14:sldId id="297"/>
            <p14:sldId id="474"/>
            <p14:sldId id="407"/>
            <p14:sldId id="291"/>
            <p14:sldId id="292"/>
            <p14:sldId id="455"/>
            <p14:sldId id="373"/>
            <p14:sldId id="293"/>
            <p14:sldId id="375"/>
            <p14:sldId id="288"/>
            <p14:sldId id="298"/>
            <p14:sldId id="408"/>
            <p14:sldId id="294"/>
            <p14:sldId id="350"/>
            <p14:sldId id="374"/>
            <p14:sldId id="448"/>
            <p14:sldId id="443"/>
            <p14:sldId id="444"/>
            <p14:sldId id="533"/>
            <p14:sldId id="445"/>
            <p14:sldId id="446"/>
            <p14:sldId id="447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62" d="100"/>
          <a:sy n="62" d="100"/>
        </p:scale>
        <p:origin x="-1434" y="-84"/>
      </p:cViewPr>
      <p:guideLst>
        <p:guide orient="horz" pos="2160"/>
        <p:guide pos="2911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34.wmf"/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7.vml.rels><?xml version="1.0" encoding="UTF-8" standalone="yes"?>
<Relationships xmlns="http://schemas.openxmlformats.org/package/2006/relationships"><Relationship Id="rId6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3" Type="http://schemas.openxmlformats.org/officeDocument/2006/relationships/image" Target="../media/image33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7.vml.rels><?xml version="1.0" encoding="UTF-8" standalone="yes"?>
<Relationships xmlns="http://schemas.openxmlformats.org/package/2006/relationships"><Relationship Id="rId4" Type="http://schemas.openxmlformats.org/officeDocument/2006/relationships/image" Target="../media/image54.wmf"/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6.emf"/><Relationship Id="rId1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emf"/><Relationship Id="rId1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4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21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0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1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22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23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34.w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1.wmf"/><Relationship Id="rId10" Type="http://schemas.openxmlformats.org/officeDocument/2006/relationships/vmlDrawing" Target="../drawings/vmlDrawing16.vml"/><Relationship Id="rId1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image" Target="../media/image37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33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6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35.wmf"/><Relationship Id="rId16" Type="http://schemas.openxmlformats.org/officeDocument/2006/relationships/vmlDrawing" Target="../drawings/vmlDrawing17.vml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34.wmf"/><Relationship Id="rId13" Type="http://schemas.openxmlformats.org/officeDocument/2006/relationships/oleObject" Target="../embeddings/oleObject36.bin"/><Relationship Id="rId12" Type="http://schemas.openxmlformats.org/officeDocument/2006/relationships/oleObject" Target="../embeddings/oleObject35.bin"/><Relationship Id="rId11" Type="http://schemas.openxmlformats.org/officeDocument/2006/relationships/oleObject" Target="../embeddings/oleObject34.bin"/><Relationship Id="rId10" Type="http://schemas.openxmlformats.org/officeDocument/2006/relationships/image" Target="../media/image38.wmf"/><Relationship Id="rId1" Type="http://schemas.openxmlformats.org/officeDocument/2006/relationships/oleObject" Target="../embeddings/oleObject29.bin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0.wmf"/><Relationship Id="rId2" Type="http://schemas.openxmlformats.org/officeDocument/2006/relationships/oleObject" Target="../embeddings/oleObject37.bin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2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41.wmf"/><Relationship Id="rId1" Type="http://schemas.openxmlformats.org/officeDocument/2006/relationships/oleObject" Target="../embeddings/oleObject38.bin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4.w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43.wmf"/><Relationship Id="rId1" Type="http://schemas.openxmlformats.org/officeDocument/2006/relationships/oleObject" Target="../embeddings/oleObject40.bin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1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5.wmf"/><Relationship Id="rId2" Type="http://schemas.openxmlformats.org/officeDocument/2006/relationships/oleObject" Target="../embeddings/oleObject42.bin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43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7.wmf"/><Relationship Id="rId1" Type="http://schemas.openxmlformats.org/officeDocument/2006/relationships/oleObject" Target="../embeddings/oleObject44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9.wmf"/><Relationship Id="rId1" Type="http://schemas.openxmlformats.org/officeDocument/2006/relationships/oleObject" Target="../embeddings/oleObject45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46.bin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6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0.wmf"/><Relationship Id="rId2" Type="http://schemas.openxmlformats.org/officeDocument/2006/relationships/image" Target="../media/image16.emf"/><Relationship Id="rId1" Type="http://schemas.openxmlformats.org/officeDocument/2006/relationships/oleObject" Target="../embeddings/oleObject47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0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54.wmf"/><Relationship Id="rId7" Type="http://schemas.openxmlformats.org/officeDocument/2006/relationships/oleObject" Target="../embeddings/oleObject51.bin"/><Relationship Id="rId6" Type="http://schemas.openxmlformats.org/officeDocument/2006/relationships/image" Target="../media/image53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2.wmf"/><Relationship Id="rId3" Type="http://schemas.openxmlformats.org/officeDocument/2006/relationships/oleObject" Target="../embeddings/oleObject49.bin"/><Relationship Id="rId2" Type="http://schemas.openxmlformats.org/officeDocument/2006/relationships/image" Target="../media/image51.wmf"/><Relationship Id="rId10" Type="http://schemas.openxmlformats.org/officeDocument/2006/relationships/vmlDrawing" Target="../drawings/vmlDrawing27.vml"/><Relationship Id="rId1" Type="http://schemas.openxmlformats.org/officeDocument/2006/relationships/oleObject" Target="../embeddings/oleObject4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5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64.wmf"/><Relationship Id="rId1" Type="http://schemas.openxmlformats.org/officeDocument/2006/relationships/oleObject" Target="../embeddings/oleObject52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emf"/><Relationship Id="rId2" Type="http://schemas.openxmlformats.org/officeDocument/2006/relationships/oleObject" Target="../embeddings/oleObject2.bin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Relationship Id="rId3" Type="http://schemas.openxmlformats.org/officeDocument/2006/relationships/tags" Target="../tags/tag3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052736"/>
            <a:ext cx="8134672" cy="1728191"/>
          </a:xfrm>
        </p:spPr>
        <p:txBody>
          <a:bodyPr/>
          <a:lstStyle/>
          <a:p>
            <a:r>
              <a:rPr lang="zh-CN" altLang="en-US" sz="44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4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94055" y="3277870"/>
            <a:ext cx="8059420" cy="3286125"/>
          </a:xfrm>
        </p:spPr>
        <p:txBody>
          <a:bodyPr>
            <a:normAutofit lnSpcReduction="20000"/>
          </a:bodyPr>
          <a:lstStyle/>
          <a:p>
            <a:pPr>
              <a:spcBef>
                <a:spcPct val="0"/>
              </a:spcBef>
            </a:pPr>
            <a:r>
              <a:rPr lang="zh-CN" altLang="en-US" sz="36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36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电话：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15336522915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@st.zju.edu.cn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ftp://10.78.18.200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ftp://stu:stu@10.78.18.201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2021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年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10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月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日</a:t>
            </a:r>
            <a:endParaRPr lang="zh-CN" altLang="en-US" sz="2800" b="1" dirty="0">
              <a:latin typeface="+mj-lt"/>
            </a:endParaRPr>
          </a:p>
          <a:p>
            <a:pPr>
              <a:spcBef>
                <a:spcPct val="0"/>
              </a:spcBef>
            </a:pP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81" y="2349178"/>
            <a:ext cx="8280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40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5.</a:t>
            </a:r>
            <a:r>
              <a:rPr lang="zh-CN" altLang="en-US" sz="40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变量译码器设计与应用</a:t>
            </a:r>
            <a:endParaRPr lang="en-US" altLang="zh-CN" sz="40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79740" cy="954405"/>
          </a:xfrm>
        </p:spPr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—74LS138 </a:t>
            </a:r>
            <a:r>
              <a:rPr lang="zh-CN" altLang="en-US" dirty="0"/>
              <a:t>连线明细图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1011555" y="1263650"/>
          <a:ext cx="7120890" cy="553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115175" imgH="5791200" progId="Paint.Picture">
                  <p:embed/>
                </p:oleObj>
              </mc:Choice>
              <mc:Fallback>
                <p:oleObj name="" r:id="rId1" imgW="7115175" imgH="5791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11555" y="1263650"/>
                        <a:ext cx="7120890" cy="553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40460" y="1196975"/>
          <a:ext cx="6863715" cy="550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6858000" imgH="5495925" progId="Paint.Picture">
                  <p:embed/>
                </p:oleObj>
              </mc:Choice>
              <mc:Fallback>
                <p:oleObj name="" r:id="rId3" imgW="6858000" imgH="54959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0460" y="1196975"/>
                        <a:ext cx="6863715" cy="5500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850265" y="1156970"/>
          <a:ext cx="746061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7315200" imgH="5638800" progId="Paint.Picture">
                  <p:embed/>
                </p:oleObj>
              </mc:Choice>
              <mc:Fallback>
                <p:oleObj name="" r:id="rId5" imgW="7315200" imgH="56388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0265" y="1156970"/>
                        <a:ext cx="7460615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—74LS138</a:t>
            </a:r>
            <a:endParaRPr lang="zh-CN" altLang="en-US" dirty="0"/>
          </a:p>
        </p:txBody>
      </p:sp>
      <p:sp>
        <p:nvSpPr>
          <p:cNvPr id="5" name="3-8译码器Verilog代码 10"/>
          <p:cNvSpPr/>
          <p:nvPr/>
        </p:nvSpPr>
        <p:spPr>
          <a:xfrm>
            <a:off x="457200" y="1282690"/>
            <a:ext cx="8001000" cy="5120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module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decoder_3_8(C,B,A,G,G2A,G2B,Y);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input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</a:t>
            </a:r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wire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A, B, C, G, G2A, G2B;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output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</a:t>
            </a:r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wire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[7:0] Y;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not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	node_0_0(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A_n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A),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node_0_1(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B_n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B),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node_0_2(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C),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node_0_3(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G_n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G);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and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node_1_0(D0,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B_n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A_n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node_1_1(D1,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B_n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A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node_1_2(D2, B,  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A_n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node_1_3(D3, B,   A  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nor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node_1_4(EN,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G_n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G2A, G2B);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nand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node_2_0(Y[0], EN, D0,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node_2_1(Y[1], EN, D1,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node_2_2(Y[2], EN, D2,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node_2_3(Y[3], EN, D3,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node_2_4(Y[4], EN, D0, C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node_2_5(Y[5], EN, D1, C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node_2_6(Y[6], EN, D2, C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node_2_7(Y[7], EN, D3, C  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endmodule</a:t>
            </a:r>
            <a:endParaRPr lang="zh-CN" altLang="en-US" sz="1600" b="1" dirty="0">
              <a:solidFill>
                <a:srgbClr val="0000FF"/>
              </a:solidFill>
              <a:latin typeface="Courier New" panose="02070309020205020404" pitchFamily="49" charset="0"/>
              <a:ea typeface="新宋体" panose="02010609030101010101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4860290" y="1268730"/>
          <a:ext cx="3678555" cy="512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934200" imgH="5572125" progId="Paint.Picture">
                  <p:embed/>
                </p:oleObj>
              </mc:Choice>
              <mc:Fallback>
                <p:oleObj name="" r:id="rId1" imgW="6934200" imgH="55721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60290" y="1268730"/>
                        <a:ext cx="3678555" cy="512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</a:t>
            </a:r>
            <a:r>
              <a:rPr lang="en-US" altLang="zh-CN" dirty="0" smtClean="0"/>
              <a:t>74LS139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3970784" cy="4525963"/>
          </a:xfrm>
        </p:spPr>
        <p:txBody>
          <a:bodyPr/>
          <a:lstStyle/>
          <a:p>
            <a:r>
              <a:rPr lang="en-US" altLang="zh-CN" dirty="0"/>
              <a:t>74LS139</a:t>
            </a:r>
            <a:r>
              <a:rPr lang="zh-CN" altLang="en-US" dirty="0"/>
              <a:t>变量译码器功能表和引脚</a:t>
            </a:r>
            <a:endParaRPr lang="zh-CN" altLang="en-US" dirty="0"/>
          </a:p>
        </p:txBody>
      </p:sp>
      <p:graphicFrame>
        <p:nvGraphicFramePr>
          <p:cNvPr id="4" name="74LS139表格 15"/>
          <p:cNvGraphicFramePr>
            <a:graphicFrameLocks noGrp="1"/>
          </p:cNvGraphicFramePr>
          <p:nvPr/>
        </p:nvGraphicFramePr>
        <p:xfrm>
          <a:off x="5076056" y="1412776"/>
          <a:ext cx="3886202" cy="2484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5650"/>
                <a:gridCol w="889000"/>
                <a:gridCol w="560388"/>
                <a:gridCol w="560388"/>
                <a:gridCol w="560388"/>
                <a:gridCol w="56038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输入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hMerge="1">
                  <a:tcPr/>
                </a:tc>
                <a:tc rowSpan="2" gridSpan="4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译码器输出</a:t>
                      </a:r>
                      <a:endParaRPr lang="en-US" altLang="zh-CN" baseline="0" dirty="0" smtClean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（低电平有效）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使能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变量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/>
                </a:tc>
                <a:tc vMerge="1" gridSpan="4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G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BA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="1" baseline="-2500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b="1" baseline="-2500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0" dirty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74LS139引脚图片"/>
          <p:cNvGraphicFramePr>
            <a:graphicFrameLocks noChangeAspect="1"/>
          </p:cNvGraphicFramePr>
          <p:nvPr/>
        </p:nvGraphicFramePr>
        <p:xfrm>
          <a:off x="270892" y="2708920"/>
          <a:ext cx="4229100" cy="324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Visio" r:id="rId1" imgW="2329815" imgH="1908810" progId="Visio.Drawing.11">
                  <p:embed/>
                </p:oleObj>
              </mc:Choice>
              <mc:Fallback>
                <p:oleObj name="Visio" r:id="rId1" imgW="2329815" imgH="1908810" progId="Visio.Drawing.11">
                  <p:embed/>
                  <p:pic>
                    <p:nvPicPr>
                      <p:cNvPr id="0" name="图片 4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92" y="2708920"/>
                        <a:ext cx="4229100" cy="3249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4572000" y="4077072"/>
            <a:ext cx="4572000" cy="255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decoder_2_4(B, A, G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Y,);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  //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端口及变量定义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case({B,A})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2’b00:Y=4’b1110;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2’b01:Y=4’b1101;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        2’b10:Y=4’b1011;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2’b11:Y=4’b0111;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endmodule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用变量译码器实现组合函数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340"/>
            <a:ext cx="8229600" cy="493014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变量译码器的输出对应所有输入变量的最小项组合，如果将函数转换成最小项和的形式，则可以用变量译码器实现函数的组合电路</a:t>
            </a:r>
            <a:r>
              <a:rPr lang="en-US" altLang="zh-CN" sz="2800" dirty="0"/>
              <a:t>: 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F </a:t>
            </a:r>
            <a:r>
              <a:rPr lang="en-US" altLang="zh-CN" sz="2800" dirty="0"/>
              <a:t>= S3S2S1+S3S2S1+S3S2S1+S3S2S1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F =  001  + 010  + 100  +111</a:t>
            </a:r>
            <a:endParaRPr lang="en-US" altLang="zh-CN" sz="2800" dirty="0">
              <a:solidFill>
                <a:schemeClr val="accent2"/>
              </a:solidFill>
            </a:endParaRPr>
          </a:p>
          <a:p>
            <a:r>
              <a:rPr lang="zh-CN" altLang="en-US" sz="2800" dirty="0"/>
              <a:t>  </a:t>
            </a:r>
            <a:endParaRPr lang="zh-CN" altLang="en-US" sz="28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2003207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395632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275856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953391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78065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244455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44830" y="3576955"/>
          <a:ext cx="5070475" cy="2875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Visio" r:id="rId1" imgW="4389120" imgH="2666365" progId="Visio.Drawing.11">
                  <p:embed/>
                </p:oleObj>
              </mc:Choice>
              <mc:Fallback>
                <p:oleObj name="Visio" r:id="rId1" imgW="4389120" imgH="2666365" progId="Visio.Drawing.11">
                  <p:embed/>
                  <p:pic>
                    <p:nvPicPr>
                      <p:cNvPr id="0" name="74LS138引脚图片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" y="3576955"/>
                        <a:ext cx="5070475" cy="28759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030085" y="2362200"/>
            <a:ext cx="200215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楼道灯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真值表分析输入输出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关系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923280" y="3077845"/>
          <a:ext cx="2929255" cy="3616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2795"/>
                <a:gridCol w="773430"/>
                <a:gridCol w="772795"/>
                <a:gridCol w="610235"/>
              </a:tblGrid>
              <a:tr h="447040">
                <a:tc>
                  <a:txBody>
                    <a:bodyPr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sz="2000" baseline="-2500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231140" y="2479675"/>
          <a:ext cx="6736715" cy="59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11496675" imgH="1019175" progId="Paint.Picture">
                  <p:embed/>
                </p:oleObj>
              </mc:Choice>
              <mc:Fallback>
                <p:oleObj name="" r:id="rId3" imgW="11496675" imgH="1019175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140" y="2479675"/>
                        <a:ext cx="6736715" cy="59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用变量译码器实现组合函数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7467" y="1369968"/>
            <a:ext cx="7920038" cy="19380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module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lampCtr1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(S1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S2, S3, F);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………………  //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端口及变量定义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decoder_3_8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Decoder3_8(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S1, S2, S3, G, G2A,G2B, Y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nand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node(F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Y[1], Y[2], Y[4] , Y[7]);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defRPr/>
            </a:pP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31140" y="3175635"/>
          <a:ext cx="5071110" cy="306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067300" imgH="3057525" progId="Paint.Picture">
                  <p:embed/>
                </p:oleObj>
              </mc:Choice>
              <mc:Fallback>
                <p:oleObj name="" r:id="rId1" imgW="5067300" imgH="30575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3175635"/>
                        <a:ext cx="5071110" cy="306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302250" y="3001645"/>
          <a:ext cx="3594100" cy="2745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590925" imgH="2743200" progId="Paint.Picture">
                  <p:embed/>
                </p:oleObj>
              </mc:Choice>
              <mc:Fallback>
                <p:oleObj name="" r:id="rId3" imgW="3590925" imgH="2743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2250" y="3001645"/>
                        <a:ext cx="3594100" cy="2745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变量译码器实现存储器地址译码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存储器电路中地址译码的意义：</a:t>
            </a:r>
            <a:endParaRPr lang="en-US" altLang="zh-CN" dirty="0"/>
          </a:p>
          <a:p>
            <a:pPr lvl="1"/>
            <a:r>
              <a:rPr lang="zh-CN" altLang="en-US" dirty="0"/>
              <a:t>在容量扩展时，将不同的芯片分配到不同地址段，来达到更大的</a:t>
            </a:r>
            <a:r>
              <a:rPr lang="zh-CN" altLang="en-US" dirty="0">
                <a:solidFill>
                  <a:srgbClr val="FF0000"/>
                </a:solidFill>
              </a:rPr>
              <a:t>存储容量（寻址范围）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在容量扩展时，将不同的芯片分配在同一地址段，来达到更大的</a:t>
            </a:r>
            <a:r>
              <a:rPr lang="zh-CN" altLang="en-US" dirty="0">
                <a:solidFill>
                  <a:srgbClr val="FF0000"/>
                </a:solidFill>
              </a:rPr>
              <a:t>存储单元（存储字）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地址译码原理：将访问存储器的地址线高位作为译码器的输入，译码器的输出控制各存储器的片选信号。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字扩展</a:t>
            </a:r>
            <a:r>
              <a:rPr lang="zh-CN" altLang="en-US" dirty="0"/>
              <a:t>：译码器的</a:t>
            </a:r>
            <a:r>
              <a:rPr lang="zh-CN" altLang="en-US" dirty="0">
                <a:solidFill>
                  <a:srgbClr val="FF0000"/>
                </a:solidFill>
              </a:rPr>
              <a:t>不同输出</a:t>
            </a:r>
            <a:r>
              <a:rPr lang="zh-CN" altLang="en-US" dirty="0"/>
              <a:t>连接到</a:t>
            </a:r>
            <a:r>
              <a:rPr lang="zh-CN" altLang="en-US" dirty="0">
                <a:solidFill>
                  <a:srgbClr val="FF0000"/>
                </a:solidFill>
              </a:rPr>
              <a:t>不同存储芯片</a:t>
            </a:r>
            <a:r>
              <a:rPr lang="zh-CN" altLang="en-US" dirty="0"/>
              <a:t>的片选端。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位扩展</a:t>
            </a:r>
            <a:r>
              <a:rPr lang="zh-CN" altLang="en-US" dirty="0"/>
              <a:t>：译码器的</a:t>
            </a:r>
            <a:r>
              <a:rPr lang="zh-CN" altLang="en-US" dirty="0">
                <a:solidFill>
                  <a:srgbClr val="FF0000"/>
                </a:solidFill>
              </a:rPr>
              <a:t>同一输出</a:t>
            </a:r>
            <a:r>
              <a:rPr lang="zh-CN" altLang="en-US" dirty="0"/>
              <a:t>连接到</a:t>
            </a:r>
            <a:r>
              <a:rPr lang="zh-CN" altLang="en-US" dirty="0">
                <a:solidFill>
                  <a:srgbClr val="FF0000"/>
                </a:solidFill>
              </a:rPr>
              <a:t>不同存储芯片</a:t>
            </a:r>
            <a:r>
              <a:rPr lang="zh-CN" altLang="en-US" dirty="0"/>
              <a:t>的片选端。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变量译码器实现存储器地址译码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995" y="1260475"/>
            <a:ext cx="2802890" cy="48660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同时进行字扩展和位扩展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字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扩展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256*8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位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1024=1K*8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字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扩展地址线增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位扩展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1k*8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位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-&gt;1k*16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位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100391" y="1260505"/>
          <a:ext cx="6648450" cy="544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Visio" r:id="rId1" imgW="4042410" imgH="3320415" progId="Visio.Drawing.11">
                  <p:embed/>
                </p:oleObj>
              </mc:Choice>
              <mc:Fallback>
                <p:oleObj name="Visio" r:id="rId1" imgW="4042410" imgH="3320415" progId="Visio.Drawing.11">
                  <p:embed/>
                  <p:pic>
                    <p:nvPicPr>
                      <p:cNvPr id="0" name="同时进行字扩展和位扩展 图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391" y="1260505"/>
                        <a:ext cx="6648450" cy="544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00165" y="1010285"/>
            <a:ext cx="157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位扩展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29650" y="3345815"/>
            <a:ext cx="459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字扩展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dirty="0">
                <a:sym typeface="+mn-ea"/>
              </a:rPr>
              <a:t>变量译码器实现存储器地址译码</a:t>
            </a:r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231140" y="1268095"/>
          <a:ext cx="4467860" cy="282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867150" imgH="2638425" progId="Paint.Picture">
                  <p:embed/>
                </p:oleObj>
              </mc:Choice>
              <mc:Fallback>
                <p:oleObj name="" r:id="rId1" imgW="3867150" imgH="26384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268095"/>
                        <a:ext cx="4467860" cy="2829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4845050" y="1196975"/>
          <a:ext cx="3992880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4219575" imgH="3152775" progId="Paint.Picture">
                  <p:embed/>
                </p:oleObj>
              </mc:Choice>
              <mc:Fallback>
                <p:oleObj name="" r:id="rId3" imgW="4219575" imgH="3152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5050" y="1196975"/>
                        <a:ext cx="3992880" cy="282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98425" y="4097655"/>
          <a:ext cx="4307840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4419600" imgH="3190875" progId="Paint.Picture">
                  <p:embed/>
                </p:oleObj>
              </mc:Choice>
              <mc:Fallback>
                <p:oleObj name="" r:id="rId5" imgW="4419600" imgH="3190875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25" y="4097655"/>
                        <a:ext cx="4307840" cy="277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4940300" y="4025900"/>
          <a:ext cx="3727450" cy="2723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3962400" imgH="3238500" progId="Paint.Picture">
                  <p:embed/>
                </p:oleObj>
              </mc:Choice>
              <mc:Fallback>
                <p:oleObj name="" r:id="rId7" imgW="3962400" imgH="323850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0300" y="4025900"/>
                        <a:ext cx="3727450" cy="2723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实验内容与</a:t>
            </a:r>
            <a:r>
              <a:rPr lang="zh-CN" altLang="en-US" dirty="0" smtClean="0"/>
              <a:t>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任务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原理图设计实现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译码器模块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任务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：用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译码器实现楼道灯控制器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设计实现</a:t>
            </a:r>
            <a:r>
              <a:rPr lang="en-US" altLang="zh-CN" dirty="0"/>
              <a:t>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新建工程，工程名称用</a:t>
            </a:r>
            <a:r>
              <a:rPr lang="en-US" altLang="zh-CN" dirty="0" smtClean="0">
                <a:solidFill>
                  <a:srgbClr val="FF0000"/>
                </a:solidFill>
              </a:rPr>
              <a:t>D_74LS138_SCH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zh-CN" altLang="en-US" dirty="0" smtClean="0">
                <a:solidFill>
                  <a:srgbClr val="FF0000"/>
                </a:solidFill>
              </a:rPr>
              <a:t>（第一个工程）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新建</a:t>
            </a:r>
            <a:r>
              <a:rPr lang="en-US" altLang="zh-CN" dirty="0" smtClean="0"/>
              <a:t>Schematic</a:t>
            </a:r>
            <a:r>
              <a:rPr lang="zh-CN" altLang="en-US" dirty="0" smtClean="0"/>
              <a:t>源文件，文件名称用</a:t>
            </a:r>
            <a:r>
              <a:rPr lang="en-US" altLang="zh-CN" dirty="0" smtClean="0"/>
              <a:t>D_74LS138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原理图方式进行设计。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原理图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671221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Bus Tap</a:t>
            </a:r>
            <a:r>
              <a:rPr lang="zh-CN" altLang="en-US" dirty="0"/>
              <a:t>如何画</a:t>
            </a:r>
            <a:endParaRPr lang="zh-CN" altLang="en-US" dirty="0"/>
          </a:p>
        </p:txBody>
      </p:sp>
      <p:pic>
        <p:nvPicPr>
          <p:cNvPr id="2051" name="Picture 3" descr="C:\Users\董亚波\Desktop\2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7544" y="1844824"/>
            <a:ext cx="8136904" cy="40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67360" y="1196975"/>
            <a:ext cx="6710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Add  Bus  Tap </a:t>
            </a:r>
            <a:r>
              <a:rPr lang="zh-CN" altLang="en-US" sz="2800"/>
              <a:t>，</a:t>
            </a:r>
            <a:r>
              <a:rPr lang="zh-CN" altLang="zh-CN" sz="2800">
                <a:solidFill>
                  <a:srgbClr val="FF0000"/>
                </a:solidFill>
              </a:rPr>
              <a:t>总线</a:t>
            </a:r>
            <a:r>
              <a:rPr lang="zh-CN" altLang="zh-CN" sz="2800"/>
              <a:t> </a:t>
            </a:r>
            <a:r>
              <a:rPr lang="zh-CN" altLang="en-US" sz="2800">
                <a:sym typeface="+mn-ea"/>
              </a:rPr>
              <a:t>分</a:t>
            </a:r>
            <a:r>
              <a:rPr lang="zh-CN" altLang="zh-CN" sz="2800"/>
              <a:t>成 独立 </a:t>
            </a:r>
            <a:r>
              <a:rPr lang="zh-CN" altLang="zh-CN" sz="2800">
                <a:solidFill>
                  <a:srgbClr val="FF0000"/>
                </a:solidFill>
              </a:rPr>
              <a:t>分线</a:t>
            </a:r>
            <a:r>
              <a:rPr lang="zh-CN" altLang="zh-CN" sz="2800"/>
              <a:t>  </a:t>
            </a:r>
            <a:r>
              <a:rPr lang="en-US" altLang="zh-CN"/>
              <a:t>  </a:t>
            </a:r>
            <a:r>
              <a:rPr lang="zh-CN" altLang="zh-CN"/>
              <a:t> </a:t>
            </a:r>
            <a:endParaRPr lang="en-US" altLang="zh-CN"/>
          </a:p>
        </p:txBody>
      </p:sp>
      <p:sp>
        <p:nvSpPr>
          <p:cNvPr id="4" name="TextBox 2"/>
          <p:cNvSpPr txBox="1"/>
          <p:nvPr/>
        </p:nvSpPr>
        <p:spPr>
          <a:xfrm>
            <a:off x="1466071" y="6061282"/>
            <a:ext cx="699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</a:rPr>
              <a:t>上图是绘制总线过程的动画，请用放映模式观看！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79740" cy="954405"/>
          </a:xfrm>
        </p:spPr>
        <p:txBody>
          <a:bodyPr/>
          <a:lstStyle/>
          <a:p>
            <a:r>
              <a:rPr lang="en-US" altLang="zh-CN" dirty="0"/>
              <a:t>74LS138 </a:t>
            </a:r>
            <a:r>
              <a:rPr lang="zh-CN" altLang="en-US" dirty="0"/>
              <a:t>连线明细图</a:t>
            </a:r>
            <a:endParaRPr lang="zh-CN" altLang="en-US" dirty="0"/>
          </a:p>
        </p:txBody>
      </p:sp>
      <p:graphicFrame>
        <p:nvGraphicFramePr>
          <p:cNvPr id="5" name="对象 4"/>
          <p:cNvGraphicFramePr/>
          <p:nvPr/>
        </p:nvGraphicFramePr>
        <p:xfrm>
          <a:off x="850265" y="1337310"/>
          <a:ext cx="7460615" cy="527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7315200" imgH="5638800" progId="Paint.Picture">
                  <p:embed/>
                </p:oleObj>
              </mc:Choice>
              <mc:Fallback>
                <p:oleObj name="" r:id="rId1" imgW="7315200" imgH="56388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0265" y="1337310"/>
                        <a:ext cx="7460615" cy="5275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ym typeface="+mn-ea"/>
              </a:rPr>
              <a:t>原理图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内部连线</a:t>
            </a:r>
            <a:r>
              <a:rPr lang="en-US" altLang="zh-CN" dirty="0">
                <a:sym typeface="+mn-ea"/>
              </a:rPr>
              <a:t>rename)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86080" y="1132205"/>
          <a:ext cx="8274050" cy="523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467975" imgH="6715125" progId="Paint.Picture">
                  <p:embed/>
                </p:oleObj>
              </mc:Choice>
              <mc:Fallback>
                <p:oleObj name="" r:id="rId1" imgW="10467975" imgH="67151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386080" y="1132205"/>
                        <a:ext cx="8274050" cy="5239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设计实现</a:t>
            </a:r>
            <a:r>
              <a:rPr lang="en-US" altLang="zh-CN" dirty="0"/>
              <a:t>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710" y="1484630"/>
            <a:ext cx="4545330" cy="292608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Design Rules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，检查错误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HDL Functional 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，查看并学习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Verilog HDL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467995" y="1124585"/>
          <a:ext cx="3745865" cy="552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314825" imgH="5524500" progId="Paint.Picture">
                  <p:embed/>
                </p:oleObj>
              </mc:Choice>
              <mc:Fallback>
                <p:oleObj name="" r:id="rId1" imgW="4314825" imgH="55245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7995" y="1124585"/>
                        <a:ext cx="3745865" cy="552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仿真（</a:t>
            </a:r>
            <a:r>
              <a:rPr lang="en-US" altLang="zh-CN" dirty="0" smtClean="0"/>
              <a:t>initial</a:t>
            </a:r>
            <a:r>
              <a:rPr lang="zh-CN" altLang="en-US" dirty="0" smtClean="0"/>
              <a:t>主要代码）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735" y="1351280"/>
            <a:ext cx="8394065" cy="4526280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对</a:t>
            </a:r>
            <a:r>
              <a:rPr lang="en-US" altLang="zh-CN" sz="2400" dirty="0" smtClean="0"/>
              <a:t>D_74LS138</a:t>
            </a:r>
            <a:r>
              <a:rPr lang="zh-CN" altLang="en-US" sz="2400" dirty="0" smtClean="0"/>
              <a:t>模块进行仿真，激励代码如下：</a:t>
            </a:r>
            <a:r>
              <a:rPr lang="zh-CN" altLang="en-US" sz="1600" dirty="0" smtClean="0">
                <a:solidFill>
                  <a:srgbClr val="FF0000"/>
                </a:solidFill>
              </a:rPr>
              <a:t>（需要修改的代码）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916832"/>
            <a:ext cx="46805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	integer i;</a:t>
            </a:r>
            <a:endParaRPr lang="en-US" altLang="zh-CN" sz="2000" dirty="0"/>
          </a:p>
          <a:p>
            <a:r>
              <a:rPr lang="en-US" altLang="zh-CN" sz="2000" dirty="0"/>
              <a:t>	initial begin</a:t>
            </a:r>
            <a:endParaRPr lang="en-US" altLang="zh-CN" sz="2000" dirty="0"/>
          </a:p>
          <a:p>
            <a:r>
              <a:rPr lang="en-US" altLang="zh-CN" sz="2000" dirty="0"/>
              <a:t>		C = 0;</a:t>
            </a:r>
            <a:endParaRPr lang="en-US" altLang="zh-CN" sz="2000" dirty="0"/>
          </a:p>
          <a:p>
            <a:r>
              <a:rPr lang="en-US" altLang="zh-CN" sz="2000" dirty="0"/>
              <a:t>		B = 0;</a:t>
            </a:r>
            <a:endParaRPr lang="en-US" altLang="zh-CN" sz="2000" dirty="0"/>
          </a:p>
          <a:p>
            <a:r>
              <a:rPr lang="en-US" altLang="zh-CN" sz="2000" dirty="0"/>
              <a:t>		A = 0;</a:t>
            </a:r>
            <a:endParaRPr lang="en-US" altLang="zh-CN" sz="2000" dirty="0"/>
          </a:p>
          <a:p>
            <a:r>
              <a:rPr lang="en-US" altLang="zh-CN" sz="2000" dirty="0"/>
              <a:t>		</a:t>
            </a:r>
            <a:endParaRPr lang="en-US" altLang="zh-CN" sz="2000" dirty="0"/>
          </a:p>
          <a:p>
            <a:r>
              <a:rPr lang="en-US" altLang="zh-CN" sz="2000" dirty="0"/>
              <a:t>		G = 1;</a:t>
            </a:r>
            <a:endParaRPr lang="en-US" altLang="zh-CN" sz="2000" dirty="0"/>
          </a:p>
          <a:p>
            <a:r>
              <a:rPr lang="en-US" altLang="zh-CN" sz="2000" dirty="0"/>
              <a:t>		G2A = 0;</a:t>
            </a:r>
            <a:endParaRPr lang="en-US" altLang="zh-CN" sz="2000" dirty="0"/>
          </a:p>
          <a:p>
            <a:r>
              <a:rPr lang="en-US" altLang="zh-CN" sz="2000" dirty="0"/>
              <a:t>		G2B = 0;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		for (i=0; i&lt;=7;i=i+1) begin</a:t>
            </a:r>
            <a:endParaRPr lang="en-US" altLang="zh-CN" sz="2000" dirty="0"/>
          </a:p>
          <a:p>
            <a:r>
              <a:rPr lang="en-US" altLang="zh-CN" sz="2000" dirty="0"/>
              <a:t>			{C,B,A} = i;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r>
              <a:rPr lang="en-US" altLang="zh-CN" sz="2000" dirty="0"/>
              <a:t>		end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004048" y="1916832"/>
            <a:ext cx="387798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		assign G = 0;</a:t>
            </a:r>
            <a:endParaRPr lang="en-US" altLang="zh-CN" sz="2000" dirty="0"/>
          </a:p>
          <a:p>
            <a:r>
              <a:rPr lang="en-US" altLang="zh-CN" sz="2000" dirty="0"/>
              <a:t>		assign G2A = 0;</a:t>
            </a:r>
            <a:endParaRPr lang="en-US" altLang="zh-CN" sz="2000" dirty="0"/>
          </a:p>
          <a:p>
            <a:r>
              <a:rPr lang="en-US" altLang="zh-CN" sz="2000" dirty="0"/>
              <a:t>		assign G2B = 0;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r>
              <a:rPr lang="en-US" altLang="zh-CN" sz="2000" dirty="0"/>
              <a:t>		</a:t>
            </a:r>
            <a:endParaRPr lang="en-US" altLang="zh-CN" sz="2000" dirty="0"/>
          </a:p>
          <a:p>
            <a:r>
              <a:rPr lang="en-US" altLang="zh-CN" sz="2000" dirty="0"/>
              <a:t>		assign G = 1;</a:t>
            </a:r>
            <a:endParaRPr lang="en-US" altLang="zh-CN" sz="2000" dirty="0"/>
          </a:p>
          <a:p>
            <a:r>
              <a:rPr lang="en-US" altLang="zh-CN" sz="2000" dirty="0"/>
              <a:t>		assign G2A = 1;</a:t>
            </a:r>
            <a:endParaRPr lang="en-US" altLang="zh-CN" sz="2000" dirty="0"/>
          </a:p>
          <a:p>
            <a:r>
              <a:rPr lang="en-US" altLang="zh-CN" sz="2000" dirty="0"/>
              <a:t>		assign G2B = 0;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r>
              <a:rPr lang="en-US" altLang="zh-CN" sz="2000" dirty="0"/>
              <a:t>		</a:t>
            </a:r>
            <a:endParaRPr lang="en-US" altLang="zh-CN" sz="2000" dirty="0"/>
          </a:p>
          <a:p>
            <a:r>
              <a:rPr lang="en-US" altLang="zh-CN" sz="2000" dirty="0"/>
              <a:t>		assign G = 1;</a:t>
            </a:r>
            <a:endParaRPr lang="en-US" altLang="zh-CN" sz="2000" dirty="0"/>
          </a:p>
          <a:p>
            <a:r>
              <a:rPr lang="en-US" altLang="zh-CN" sz="2000" dirty="0"/>
              <a:t>		assign G2A = 0;</a:t>
            </a:r>
            <a:endParaRPr lang="en-US" altLang="zh-CN" sz="2000" dirty="0"/>
          </a:p>
          <a:p>
            <a:r>
              <a:rPr lang="en-US" altLang="zh-CN" sz="2000" dirty="0"/>
              <a:t>		assign G2B = 1;</a:t>
            </a:r>
            <a:endParaRPr lang="en-US" altLang="zh-CN" sz="2000" dirty="0"/>
          </a:p>
          <a:p>
            <a:r>
              <a:rPr lang="en-US" altLang="zh-CN" sz="2000" dirty="0"/>
              <a:t>		#50;		</a:t>
            </a:r>
            <a:endParaRPr lang="en-US" altLang="zh-CN" sz="2000" dirty="0"/>
          </a:p>
          <a:p>
            <a:r>
              <a:rPr lang="en-US" altLang="zh-CN" sz="2000" dirty="0"/>
              <a:t>	end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仿真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040" y="1290320"/>
            <a:ext cx="3000375" cy="5363845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zh-CN" altLang="en-US" sz="5600"/>
              <a:t>module D_74LS138_D_74LS138_sch_tb();</a:t>
            </a:r>
            <a:endParaRPr lang="zh-CN" altLang="en-US" sz="5600"/>
          </a:p>
          <a:p>
            <a:pPr marL="0" indent="0">
              <a:buNone/>
            </a:pP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// Inputs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G;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G2A;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G2B;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A;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B;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C;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// Output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wire [7:0] Y;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// Instantiate the UUT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D_74LS138 UUT (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.G(G),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.G2A(G2A),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.G2B(G2B),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.A(A),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.B(B),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.C(C),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.Y(Y)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);</a:t>
            </a:r>
            <a:endParaRPr lang="zh-CN" altLang="en-US" sz="5600"/>
          </a:p>
        </p:txBody>
      </p:sp>
      <p:sp>
        <p:nvSpPr>
          <p:cNvPr id="5" name="文本框 4"/>
          <p:cNvSpPr txBox="1"/>
          <p:nvPr/>
        </p:nvSpPr>
        <p:spPr>
          <a:xfrm>
            <a:off x="3596005" y="1391920"/>
            <a:ext cx="5437505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 sz="2800">
                <a:sym typeface="+mn-ea"/>
              </a:rPr>
              <a:t>// Initialize Inputs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  </a:t>
            </a:r>
            <a:r>
              <a:rPr lang="en-US" altLang="zh-CN" sz="2800">
                <a:sym typeface="+mn-ea"/>
              </a:rPr>
              <a:t>//</a:t>
            </a:r>
            <a:r>
              <a:rPr lang="zh-CN" altLang="en-US" sz="2800">
                <a:sym typeface="+mn-ea"/>
              </a:rPr>
              <a:t>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`ifdef</a:t>
            </a:r>
            <a:r>
              <a:rPr lang="zh-CN" altLang="en-US" sz="2800">
                <a:sym typeface="+mn-ea"/>
              </a:rPr>
              <a:t> auto_init 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必须删除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       initial 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begin </a:t>
            </a:r>
            <a:r>
              <a:rPr lang="zh-CN" altLang="en-US" sz="2800">
                <a:sym typeface="+mn-ea"/>
              </a:rPr>
              <a:t>      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`ifdef和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`endif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G = 0;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G2A = 0;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G2B = 0;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A = 0;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B = 0;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C = 0;</a:t>
            </a:r>
            <a:endParaRPr lang="zh-CN" altLang="en-US" sz="2800">
              <a:sym typeface="+mn-ea"/>
            </a:endParaRPr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 </a:t>
            </a:r>
            <a:r>
              <a:rPr lang="zh-CN" altLang="en-US" sz="2800">
                <a:solidFill>
                  <a:schemeClr val="accent6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2800">
                <a:solidFill>
                  <a:schemeClr val="accent6">
                    <a:lumMod val="75000"/>
                  </a:schemeClr>
                </a:solidFill>
                <a:sym typeface="+mn-ea"/>
              </a:rPr>
              <a:t>end 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 sz="2800">
                <a:solidFill>
                  <a:schemeClr val="accent6">
                    <a:lumMod val="75000"/>
                  </a:schemeClr>
                </a:solidFill>
                <a:sym typeface="+mn-ea"/>
              </a:rPr>
              <a:t>//end</a:t>
            </a:r>
            <a:r>
              <a:rPr lang="zh-CN" altLang="en-US" sz="2800">
                <a:solidFill>
                  <a:schemeClr val="accent6">
                    <a:lumMod val="75000"/>
                  </a:schemeClr>
                </a:solidFill>
                <a:sym typeface="+mn-ea"/>
              </a:rPr>
              <a:t>必须加上去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sym typeface="+mn-ea"/>
              </a:rPr>
              <a:t>。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  </a:t>
            </a:r>
            <a:r>
              <a:rPr lang="en-US" altLang="zh-CN" sz="2800">
                <a:sym typeface="+mn-ea"/>
              </a:rPr>
              <a:t>//</a:t>
            </a:r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sym typeface="+mn-ea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`endif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   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必须删除</a:t>
            </a:r>
            <a:endParaRPr lang="zh-CN" altLang="en-US" sz="28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endmodule</a:t>
            </a:r>
            <a:endParaRPr lang="zh-CN" altLang="en-US" sz="2800"/>
          </a:p>
          <a:p>
            <a:endParaRPr lang="zh-CN" altLang="en-US"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initial开始正确的模拟代码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297940"/>
            <a:ext cx="4513580" cy="5235575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zh-CN" altLang="en-US" sz="10000"/>
              <a:t>  </a:t>
            </a:r>
            <a:r>
              <a:rPr lang="zh-CN" altLang="en-US" sz="8000"/>
              <a:t>integer i;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initial </a:t>
            </a:r>
            <a:r>
              <a:rPr lang="zh-CN" altLang="en-US" sz="10000">
                <a:solidFill>
                  <a:schemeClr val="accent2"/>
                </a:solidFill>
              </a:rPr>
              <a:t>begin</a:t>
            </a:r>
            <a:endParaRPr lang="zh-CN" altLang="en-US" sz="1000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zh-CN" altLang="en-US" sz="8000"/>
              <a:t>		C = 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B = 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A = 0;	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G = 1;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G2A = 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G2B = 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#50;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for (i=0; i&lt;=7;i=i+1) </a:t>
            </a:r>
            <a:r>
              <a:rPr lang="zh-CN" altLang="en-US" sz="8000">
                <a:solidFill>
                  <a:schemeClr val="accent6">
                    <a:lumMod val="50000"/>
                  </a:schemeClr>
                </a:solidFill>
              </a:rPr>
              <a:t>begin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{C,B,A} = i;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#50;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</a:t>
            </a:r>
            <a:r>
              <a:rPr lang="zh-CN" altLang="en-US" sz="8000">
                <a:solidFill>
                  <a:schemeClr val="accent6">
                    <a:lumMod val="50000"/>
                  </a:schemeClr>
                </a:solidFill>
              </a:rPr>
              <a:t>end</a:t>
            </a:r>
            <a:endParaRPr lang="zh-CN" altLang="en-US" sz="80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endmodule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90110" y="1416050"/>
            <a:ext cx="4219575" cy="4907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assign G = 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G2A = 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G2B = 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#50;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 = 1;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G2A = 1;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G2B = 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#50;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 = 1;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G2A = 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G2B = 1;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#50;</a:t>
            </a:r>
            <a:r>
              <a:rPr lang="en-US" altLang="zh-CN">
                <a:solidFill>
                  <a:srgbClr val="FF0000"/>
                </a:solidFill>
              </a:rPr>
              <a:t>		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	</a:t>
            </a:r>
            <a:r>
              <a:rPr lang="en-US" altLang="zh-CN" sz="2500">
                <a:solidFill>
                  <a:schemeClr val="accent2"/>
                </a:solidFill>
              </a:rPr>
              <a:t>end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endmodule</a:t>
            </a:r>
            <a:endParaRPr lang="en-US" altLang="zh-CN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3636010" y="1844675"/>
          <a:ext cx="2626360" cy="2877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495800" imgH="4419600" progId="Paint.Picture">
                  <p:embed/>
                </p:oleObj>
              </mc:Choice>
              <mc:Fallback>
                <p:oleObj name="" r:id="rId1" imgW="4495800" imgH="44196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36010" y="1844675"/>
                        <a:ext cx="2626360" cy="2877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波形</a:t>
            </a:r>
            <a:r>
              <a:rPr lang="zh-CN" altLang="en-US" dirty="0" smtClean="0"/>
              <a:t>图示例</a:t>
            </a:r>
            <a:endParaRPr lang="zh-CN" altLang="en-US" dirty="0"/>
          </a:p>
        </p:txBody>
      </p:sp>
      <p:graphicFrame>
        <p:nvGraphicFramePr>
          <p:cNvPr id="3" name="对象 2"/>
          <p:cNvGraphicFramePr/>
          <p:nvPr/>
        </p:nvGraphicFramePr>
        <p:xfrm>
          <a:off x="179705" y="3131820"/>
          <a:ext cx="8882380" cy="344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11448415" imgH="3552825" progId="Paint.Picture">
                  <p:embed/>
                </p:oleObj>
              </mc:Choice>
              <mc:Fallback>
                <p:oleObj name="" r:id="rId1" imgW="11448415" imgH="35528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705" y="3131820"/>
                        <a:ext cx="8882380" cy="3449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7310" y="1268730"/>
            <a:ext cx="56356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	integer i;</a:t>
            </a:r>
            <a:endParaRPr lang="zh-CN" altLang="en-US"/>
          </a:p>
          <a:p>
            <a:r>
              <a:rPr lang="zh-CN" altLang="en-US"/>
              <a:t>       initial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begin</a:t>
            </a:r>
            <a:endParaRPr lang="zh-CN" altLang="en-US"/>
          </a:p>
          <a:p>
            <a:r>
              <a:rPr lang="zh-CN" altLang="en-US"/>
              <a:t>	G = 1;	G2A = 0;	G2B = 0;</a:t>
            </a:r>
            <a:endParaRPr lang="zh-CN" altLang="en-US"/>
          </a:p>
          <a:p>
            <a:r>
              <a:rPr lang="zh-CN" altLang="en-US"/>
              <a:t>	A = 0;	B = 0;	C = 0; #50;</a:t>
            </a:r>
            <a:endParaRPr lang="zh-CN" altLang="en-US"/>
          </a:p>
          <a:p>
            <a:r>
              <a:rPr lang="zh-CN" altLang="en-US"/>
              <a:t>	for(i=0;i&lt;7;i=i+1)</a:t>
            </a:r>
            <a:endParaRPr lang="zh-CN" altLang="en-US"/>
          </a:p>
          <a:p>
            <a:r>
              <a:rPr lang="zh-CN" altLang="en-US"/>
              <a:t>	</a:t>
            </a:r>
            <a:r>
              <a:rPr lang="zh-CN" altLang="en-US">
                <a:solidFill>
                  <a:srgbClr val="C00000"/>
                </a:solidFill>
              </a:rPr>
              <a:t>begin	   {C,B,A}=i;</a:t>
            </a:r>
            <a:r>
              <a:rPr lang="en-US" altLang="zh-CN">
                <a:solidFill>
                  <a:srgbClr val="C00000"/>
                </a:solidFill>
              </a:rPr>
              <a:t>  </a:t>
            </a:r>
            <a:r>
              <a:rPr lang="zh-CN" altLang="en-US">
                <a:solidFill>
                  <a:srgbClr val="C00000"/>
                </a:solidFill>
              </a:rPr>
              <a:t>#50;</a:t>
            </a:r>
            <a:r>
              <a:rPr lang="en-US" altLang="zh-CN">
                <a:solidFill>
                  <a:srgbClr val="C00000"/>
                </a:solidFill>
              </a:rPr>
              <a:t> end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03470" y="1426210"/>
            <a:ext cx="3775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G = 0;	G2A = 1;	G2B = 1;		for(i=0;i&lt;7;i=i+1)</a:t>
            </a:r>
            <a:endParaRPr lang="zh-CN" altLang="en-US"/>
          </a:p>
          <a:p>
            <a:r>
              <a:rPr lang="zh-CN" altLang="en-US">
                <a:sym typeface="+mn-ea"/>
              </a:rPr>
              <a:t>	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begin   {C,B,A}=i;#50;end</a:t>
            </a:r>
            <a:endParaRPr lang="zh-CN" altLang="en-US"/>
          </a:p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end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2988310" y="188595"/>
          <a:ext cx="1952625" cy="1628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4495800" imgH="4419600" progId="Paint.Picture">
                  <p:embed/>
                </p:oleObj>
              </mc:Choice>
              <mc:Fallback>
                <p:oleObj name="" r:id="rId3" imgW="4495800" imgH="44196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310" y="188595"/>
                        <a:ext cx="1952625" cy="1628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zh-CN" altLang="en-US"/>
              <a:t>模拟波形补充说明（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121285" y="1891665"/>
          <a:ext cx="8869680" cy="190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468100" imgH="2209800" progId="Paint.Picture">
                  <p:embed/>
                </p:oleObj>
              </mc:Choice>
              <mc:Fallback>
                <p:oleObj name="" r:id="rId1" imgW="11468100" imgH="2209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285" y="1891665"/>
                        <a:ext cx="8869680" cy="190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38430" y="3700145"/>
          <a:ext cx="8869045" cy="16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9991090" imgH="2333625" progId="Paint.Picture">
                  <p:embed/>
                </p:oleObj>
              </mc:Choice>
              <mc:Fallback>
                <p:oleObj name="" r:id="rId3" imgW="9991090" imgH="23336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30" y="3700145"/>
                        <a:ext cx="8869045" cy="163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38430" y="528891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430" y="528891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57200" y="1196975"/>
            <a:ext cx="7011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ISE14.7</a:t>
            </a:r>
            <a:r>
              <a:rPr lang="zh-CN" altLang="zh-CN"/>
              <a:t>模拟运行结果只显示最后</a:t>
            </a:r>
            <a:r>
              <a:rPr lang="en-US" altLang="zh-CN"/>
              <a:t>1NS</a:t>
            </a:r>
            <a:r>
              <a:rPr lang="zh-CN" altLang="en-US"/>
              <a:t>的波形</a:t>
            </a:r>
            <a:r>
              <a:rPr lang="en-US" altLang="zh-CN"/>
              <a:t>,</a:t>
            </a:r>
            <a:r>
              <a:rPr lang="zh-CN" altLang="en-US"/>
              <a:t>所以看不到真实波形。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”Zoom  to Full View”</a:t>
            </a:r>
            <a:r>
              <a:rPr lang="zh-CN" altLang="en-US"/>
              <a:t>（           ）</a:t>
            </a:r>
            <a:r>
              <a:rPr lang="en-US" altLang="zh-CN"/>
              <a:t> </a:t>
            </a:r>
            <a:r>
              <a:rPr lang="zh-CN" altLang="en-US"/>
              <a:t>全屏显示可以看到</a:t>
            </a:r>
            <a:r>
              <a:rPr lang="en-US" altLang="zh-CN"/>
              <a:t>1us</a:t>
            </a:r>
            <a:r>
              <a:rPr lang="zh-CN" altLang="en-US"/>
              <a:t>的全部波形。</a:t>
            </a:r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3166745" y="149542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257175" imgH="228600" progId="Paint.Picture">
                  <p:embed/>
                </p:oleObj>
              </mc:Choice>
              <mc:Fallback>
                <p:oleObj name="" r:id="rId7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6745" y="149542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掌握</a:t>
            </a:r>
            <a:r>
              <a:rPr lang="zh-CN" altLang="en-US" sz="2800" dirty="0"/>
              <a:t>变量译码器的的逻辑构成和逻辑功能。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用</a:t>
            </a:r>
            <a:r>
              <a:rPr lang="zh-CN" altLang="en-US" sz="2800" dirty="0"/>
              <a:t>变量译码器实现组合函数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掌握</a:t>
            </a:r>
            <a:r>
              <a:rPr lang="zh-CN" altLang="en-US" sz="2800" dirty="0"/>
              <a:t>变量译码器的典型应用（地址译码的具体方法）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了解</a:t>
            </a:r>
            <a:r>
              <a:rPr lang="zh-CN" altLang="en-US" sz="2800" dirty="0"/>
              <a:t>存储器编址的概念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采用原理图设计</a:t>
            </a:r>
            <a:r>
              <a:rPr lang="zh-CN" altLang="en-US" sz="2800" dirty="0"/>
              <a:t>电路模块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进一步</a:t>
            </a:r>
            <a:r>
              <a:rPr lang="zh-CN" altLang="en-US" sz="2800" dirty="0"/>
              <a:t>熟悉</a:t>
            </a:r>
            <a:r>
              <a:rPr lang="en-US" altLang="zh-CN" sz="2800" dirty="0"/>
              <a:t>ISE</a:t>
            </a:r>
            <a:r>
              <a:rPr lang="zh-CN" altLang="en-US" sz="2800" dirty="0"/>
              <a:t>平台及下载实验平台物理验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模拟波形补充说明（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215" y="1052830"/>
            <a:ext cx="8229600" cy="4674870"/>
          </a:xfrm>
        </p:spPr>
        <p:txBody>
          <a:bodyPr/>
          <a:p>
            <a:pPr marL="0" indent="0">
              <a:buNone/>
            </a:pPr>
            <a:r>
              <a:rPr lang="en-US" altLang="zh-CN" sz="2400"/>
              <a:t>Run for the time specified on the toolbar 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(   </a:t>
            </a:r>
            <a:r>
              <a:rPr lang="zh-CN" altLang="en-US" sz="2400"/>
              <a:t>说明：</a:t>
            </a:r>
            <a:r>
              <a:rPr lang="zh-CN" altLang="zh-CN" sz="2400"/>
              <a:t>运行到指定时间</a:t>
            </a:r>
            <a:r>
              <a:rPr lang="en-US" altLang="zh-CN" sz="2400"/>
              <a:t>:</a:t>
            </a:r>
            <a:r>
              <a:rPr lang="zh-CN" altLang="en-US" sz="2400"/>
              <a:t>从当开位置开始到</a:t>
            </a:r>
            <a:r>
              <a:rPr lang="en-US" altLang="zh-CN" sz="2400"/>
              <a:t>”</a:t>
            </a:r>
            <a:r>
              <a:rPr lang="en-US" altLang="zh-CN" sz="3600">
                <a:solidFill>
                  <a:srgbClr val="FF0000"/>
                </a:solidFill>
              </a:rPr>
              <a:t>0.6us</a:t>
            </a:r>
            <a:r>
              <a:rPr lang="en-US" altLang="zh-CN" sz="2400"/>
              <a:t>”</a:t>
            </a:r>
            <a:r>
              <a:rPr lang="zh-CN" altLang="en-US" sz="2400"/>
              <a:t>）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Restart:</a:t>
            </a:r>
            <a:r>
              <a:rPr lang="zh-CN" altLang="en-US" sz="2400"/>
              <a:t>从</a:t>
            </a:r>
            <a:r>
              <a:rPr lang="en-US" altLang="zh-CN" sz="2400"/>
              <a:t>0us</a:t>
            </a:r>
            <a:r>
              <a:rPr lang="zh-CN" altLang="en-US" sz="2400"/>
              <a:t>开始</a:t>
            </a:r>
            <a:r>
              <a:rPr lang="en-US" altLang="zh-CN" sz="2400"/>
              <a:t>,</a:t>
            </a:r>
            <a:r>
              <a:rPr lang="zh-CN" altLang="en-US" sz="2400"/>
              <a:t>先单击</a:t>
            </a:r>
            <a:r>
              <a:rPr lang="en-US" altLang="zh-CN" sz="2400">
                <a:sym typeface="+mn-ea"/>
              </a:rPr>
              <a:t>Restart</a:t>
            </a:r>
            <a:r>
              <a:rPr lang="en-US" altLang="zh-CN" sz="2400"/>
              <a:t>{  }</a:t>
            </a:r>
            <a:r>
              <a:rPr lang="zh-CN" altLang="en-US" sz="2400"/>
              <a:t>再分别单击    </a:t>
            </a:r>
            <a:endParaRPr lang="en-US" altLang="zh-CN" sz="2400"/>
          </a:p>
        </p:txBody>
      </p:sp>
      <p:graphicFrame>
        <p:nvGraphicFramePr>
          <p:cNvPr id="4" name="对象 3"/>
          <p:cNvGraphicFramePr/>
          <p:nvPr/>
        </p:nvGraphicFramePr>
        <p:xfrm>
          <a:off x="231140" y="3356610"/>
          <a:ext cx="8803640" cy="195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10819765" imgH="2381250" progId="Paint.Picture">
                  <p:embed/>
                </p:oleObj>
              </mc:Choice>
              <mc:Fallback>
                <p:oleObj name="" r:id="rId1" imgW="10819765" imgH="23812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3356610"/>
                        <a:ext cx="8803640" cy="195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105410" y="4941570"/>
          <a:ext cx="8901430" cy="189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9838690" imgH="2524125" progId="Paint.Picture">
                  <p:embed/>
                </p:oleObj>
              </mc:Choice>
              <mc:Fallback>
                <p:oleObj name="" r:id="rId3" imgW="9838690" imgH="25241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10" y="4941570"/>
                        <a:ext cx="8901430" cy="1891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154305" y="2556510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305" y="2556510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7380605" y="213296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7" imgW="228600" imgH="304800" progId="Paint.Picture">
                  <p:embed/>
                </p:oleObj>
              </mc:Choice>
              <mc:Fallback>
                <p:oleObj name="" r:id="rId7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80605" y="213296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5323205" y="1909445"/>
          <a:ext cx="321310" cy="52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247650" imgH="333375" progId="Paint.Picture">
                  <p:embed/>
                </p:oleObj>
              </mc:Choice>
              <mc:Fallback>
                <p:oleObj name="" r:id="rId9" imgW="247650" imgH="3333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23205" y="1909445"/>
                        <a:ext cx="321310" cy="52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985635" y="119697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228600" imgH="304800" progId="Paint.Picture">
                  <p:embed/>
                </p:oleObj>
              </mc:Choice>
              <mc:Fallback>
                <p:oleObj name="" r:id="rId11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635" y="119697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640715" y="154114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2" imgW="228600" imgH="304800" progId="Paint.Picture">
                  <p:embed/>
                </p:oleObj>
              </mc:Choice>
              <mc:Fallback>
                <p:oleObj name="" r:id="rId12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715" y="154114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8028305" y="207835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3" imgW="257175" imgH="228600" progId="Paint.Picture">
                  <p:embed/>
                </p:oleObj>
              </mc:Choice>
              <mc:Fallback>
                <p:oleObj name="" r:id="rId13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28305" y="207835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生成逻辑符号图和</a:t>
            </a:r>
            <a:r>
              <a:rPr lang="en-US" altLang="zh-CN" dirty="0"/>
              <a:t>VF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5459095"/>
          </a:xfrm>
        </p:spPr>
        <p:txBody>
          <a:bodyPr>
            <a:normAutofit lnSpcReduction="20000"/>
          </a:bodyPr>
          <a:lstStyle/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r>
              <a:rPr lang="en-US" altLang="zh-CN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Schematic </a:t>
            </a:r>
            <a:r>
              <a:rPr lang="en-US" altLang="zh-CN" i="1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zh-CN" altLang="en-US" i="1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系统生成</a:t>
            </a:r>
            <a:r>
              <a:rPr lang="en-US" altLang="zh-CN" sz="2400" dirty="0">
                <a:solidFill>
                  <a:srgbClr val="990000"/>
                </a:solidFill>
              </a:rPr>
              <a:t>D_74LS138</a:t>
            </a:r>
            <a:r>
              <a:rPr lang="zh-CN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r>
              <a:rPr lang="zh-CN" altLang="en-US" sz="24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逻辑符号</a:t>
            </a:r>
            <a:r>
              <a:rPr lang="zh-CN" altLang="en-US" sz="24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图文件，文件后缀</a:t>
            </a:r>
            <a:r>
              <a:rPr lang="en-US" altLang="zh-CN" sz="24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dirty="0" err="1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</a:t>
            </a:r>
            <a:endParaRPr lang="en-US" altLang="zh-CN" sz="2400" dirty="0" err="1" smtClean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符号图位于工程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根目录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/>
              <a:t>自动生成的符号可</a:t>
            </a:r>
            <a:r>
              <a:rPr lang="zh-CN" altLang="en-US" sz="2000" dirty="0" smtClean="0"/>
              <a:t>修改</a:t>
            </a:r>
            <a:r>
              <a:rPr lang="en-US" altLang="zh-CN" sz="2000" dirty="0" smtClean="0"/>
              <a:t>: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可以用</a:t>
            </a:r>
            <a:r>
              <a:rPr lang="en-US" altLang="zh-CN" sz="2000" dirty="0" smtClean="0"/>
              <a:t>Tools</a:t>
            </a:r>
            <a:r>
              <a:rPr lang="zh-CN" altLang="en-US" sz="2000" dirty="0" smtClean="0"/>
              <a:t>菜单的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Symbol Wizard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也可以打开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文件直接修改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 smtClean="0"/>
              <a:t>使用时，把</a:t>
            </a:r>
            <a:r>
              <a:rPr lang="en-US" altLang="zh-CN" sz="2000" dirty="0" smtClean="0">
                <a:solidFill>
                  <a:srgbClr val="990000"/>
                </a:solidFill>
              </a:rPr>
              <a:t>.</a:t>
            </a:r>
            <a:r>
              <a:rPr lang="en-US" altLang="zh-CN" sz="2000" dirty="0" err="1">
                <a:solidFill>
                  <a:srgbClr val="990000"/>
                </a:solidFill>
              </a:rPr>
              <a:t>sym</a:t>
            </a:r>
            <a:r>
              <a:rPr lang="zh-CN" altLang="en-US" sz="2000" dirty="0">
                <a:solidFill>
                  <a:srgbClr val="990000"/>
                </a:solidFill>
              </a:rPr>
              <a:t>和</a:t>
            </a:r>
            <a:r>
              <a:rPr lang="en-US" altLang="zh-CN" sz="3600" dirty="0">
                <a:solidFill>
                  <a:srgbClr val="990000"/>
                </a:solidFill>
              </a:rPr>
              <a:t>.</a:t>
            </a:r>
            <a:r>
              <a:rPr lang="en-US" altLang="zh-CN" dirty="0">
                <a:solidFill>
                  <a:srgbClr val="990000"/>
                </a:solidFill>
              </a:rPr>
              <a:t>vf</a:t>
            </a:r>
            <a:r>
              <a:rPr lang="en-US" altLang="zh-CN" sz="2000" dirty="0" err="1">
                <a:solidFill>
                  <a:srgbClr val="FF0000"/>
                </a:solidFill>
              </a:rPr>
              <a:t>{</a:t>
            </a:r>
            <a:r>
              <a:rPr lang="zh-CN" altLang="zh-CN" sz="2000" dirty="0" err="1">
                <a:solidFill>
                  <a:srgbClr val="FF0000"/>
                </a:solidFill>
              </a:rPr>
              <a:t>添加到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工程中，</a:t>
            </a:r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ADD NEW SCOURE</a:t>
            </a:r>
            <a:r>
              <a:rPr lang="en-US" altLang="zh-CN" sz="2000" dirty="0" err="1">
                <a:solidFill>
                  <a:srgbClr val="FF0000"/>
                </a:solidFill>
              </a:rPr>
              <a:t>}</a:t>
            </a:r>
            <a:r>
              <a:rPr lang="zh-CN" altLang="en-US" sz="2000" dirty="0"/>
              <a:t>（或</a:t>
            </a:r>
            <a:r>
              <a:rPr lang="en-US" altLang="zh-CN" sz="2000" dirty="0"/>
              <a:t>.v</a:t>
            </a:r>
            <a:r>
              <a:rPr lang="zh-CN" altLang="en-US" sz="2000" dirty="0" smtClean="0"/>
              <a:t>）</a:t>
            </a:r>
            <a:r>
              <a:rPr lang="zh-CN" altLang="en-US" sz="2000" dirty="0" smtClean="0">
                <a:solidFill>
                  <a:srgbClr val="FF0000"/>
                </a:solidFill>
              </a:rPr>
              <a:t>复制到</a:t>
            </a:r>
            <a:r>
              <a:rPr lang="zh-CN" altLang="en-US" sz="2000" dirty="0">
                <a:solidFill>
                  <a:srgbClr val="FF0000"/>
                </a:solidFill>
              </a:rPr>
              <a:t>对应</a:t>
            </a:r>
            <a:r>
              <a:rPr lang="zh-CN" altLang="en-US" sz="2000" dirty="0" smtClean="0">
                <a:solidFill>
                  <a:srgbClr val="FF0000"/>
                </a:solidFill>
              </a:rPr>
              <a:t>工程目录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HDL Function Model</a:t>
            </a:r>
            <a:r>
              <a:rPr lang="zh-CN" altLang="zh-CN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会产生</a:t>
            </a:r>
            <a:endParaRPr lang="zh-CN" altLang="zh-CN" sz="20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zh-CN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D_74LS138.vf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文件</a:t>
            </a:r>
            <a:endParaRPr lang="zh-CN" altLang="en-US" sz="20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8" y="1916569"/>
            <a:ext cx="3750859" cy="202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5082540" y="2269490"/>
          <a:ext cx="3414395" cy="159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2419350" imgH="1066800" progId="Paint.Picture">
                  <p:embed/>
                </p:oleObj>
              </mc:Choice>
              <mc:Fallback>
                <p:oleObj name="" r:id="rId2" imgW="2419350" imgH="10668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2540" y="2269490"/>
                        <a:ext cx="3414395" cy="1595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790305" cy="954405"/>
          </a:xfrm>
        </p:spPr>
        <p:txBody>
          <a:bodyPr>
            <a:normAutofit fontScale="90000"/>
          </a:bodyPr>
          <a:p>
            <a:r>
              <a:rPr lang="zh-CN" altLang="en-US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解决不能重复生成</a:t>
            </a:r>
            <a:r>
              <a:rPr lang="en-US" altLang="zh-CN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Create Schematic </a:t>
            </a:r>
            <a:r>
              <a:rPr lang="en-US" altLang="zh-CN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Symbol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539750" y="1556385"/>
          <a:ext cx="2582545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467225" imgH="7829550" progId="Paint.Picture">
                  <p:embed/>
                </p:oleObj>
              </mc:Choice>
              <mc:Fallback>
                <p:oleObj name="" r:id="rId1" imgW="4467225" imgH="78295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750" y="1556385"/>
                        <a:ext cx="2582545" cy="452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715510" y="1340485"/>
          <a:ext cx="3541395" cy="519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7239000" imgH="6648450" progId="Paint.Picture">
                  <p:embed/>
                </p:oleObj>
              </mc:Choice>
              <mc:Fallback>
                <p:oleObj name="" r:id="rId3" imgW="7239000" imgH="66484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5510" y="1340485"/>
                        <a:ext cx="3541395" cy="519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499995" y="2105025"/>
            <a:ext cx="33013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右击</a:t>
            </a:r>
            <a:r>
              <a:rPr lang="en-US" altLang="zh-CN"/>
              <a:t>“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Create Schematic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Symbol</a:t>
            </a:r>
            <a:r>
              <a:rPr lang="en-US" altLang="zh-CN"/>
              <a:t>”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左击</a:t>
            </a:r>
            <a:r>
              <a:rPr lang="en-US" altLang="zh-CN"/>
              <a:t>“</a:t>
            </a:r>
            <a:r>
              <a:rPr lang="en-US" altLang="zh-CN">
                <a:solidFill>
                  <a:srgbClr val="FF0000"/>
                </a:solidFill>
              </a:rPr>
              <a:t>Process Proertoes</a:t>
            </a:r>
            <a:r>
              <a:rPr lang="en-US" altLang="zh-CN"/>
              <a:t>”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在</a:t>
            </a:r>
            <a:r>
              <a:rPr lang="en-US" altLang="zh-CN"/>
              <a:t>“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Process Proertoes</a:t>
            </a:r>
            <a:r>
              <a:rPr lang="en-US" altLang="zh-CN"/>
              <a:t>”</a:t>
            </a:r>
            <a:r>
              <a:rPr lang="zh-CN" altLang="en-US"/>
              <a:t>将</a:t>
            </a:r>
            <a:endParaRPr lang="zh-CN" altLang="en-US"/>
          </a:p>
          <a:p>
            <a:r>
              <a:rPr lang="en-US" altLang="zh-CN"/>
              <a:t>    “Value”</a:t>
            </a:r>
            <a:r>
              <a:rPr lang="zh-CN" altLang="en-US"/>
              <a:t>选项打勾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验证</a:t>
            </a:r>
            <a:r>
              <a:rPr lang="en-US" altLang="zh-CN" dirty="0" smtClean="0"/>
              <a:t>D_74LS138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585"/>
            <a:ext cx="8229600" cy="5713095"/>
          </a:xfrm>
        </p:spPr>
        <p:txBody>
          <a:bodyPr>
            <a:normAutofit fontScale="70000"/>
          </a:bodyPr>
          <a:lstStyle/>
          <a:p>
            <a:r>
              <a:rPr lang="zh-CN" altLang="en-US" dirty="0" smtClean="0"/>
              <a:t>新建工程“</a:t>
            </a:r>
            <a:r>
              <a:rPr lang="en-US" altLang="zh-CN" dirty="0" smtClean="0"/>
              <a:t>D_74LS138_Test</a:t>
            </a:r>
            <a:r>
              <a:rPr lang="zh-CN" altLang="en-US" dirty="0" smtClean="0"/>
              <a:t>”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（第二个工程）</a:t>
            </a:r>
            <a:endParaRPr lang="en-US" altLang="zh-CN" dirty="0"/>
          </a:p>
          <a:p>
            <a:r>
              <a:rPr lang="zh-CN" altLang="en-US" dirty="0" smtClean="0"/>
              <a:t>新建</a:t>
            </a:r>
            <a:r>
              <a:rPr lang="en-US" altLang="zh-CN" dirty="0" smtClean="0"/>
              <a:t>Schematic</a:t>
            </a:r>
            <a:r>
              <a:rPr lang="zh-CN" altLang="en-US" dirty="0" smtClean="0"/>
              <a:t>文件“</a:t>
            </a:r>
            <a:r>
              <a:rPr lang="en-US" altLang="zh-CN" dirty="0" smtClean="0"/>
              <a:t>D_74LS138_Test”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复制</a:t>
            </a:r>
            <a:r>
              <a:rPr lang="en-US" altLang="zh-CN" dirty="0" smtClean="0"/>
              <a:t>D_74LS138.sym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vf</a:t>
            </a:r>
            <a:r>
              <a:rPr lang="zh-CN" altLang="en-US" dirty="0" smtClean="0"/>
              <a:t>到工程目录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*.sym,*.</a:t>
            </a:r>
            <a:r>
              <a:rPr lang="en-US" altLang="zh-CN" sz="4000" dirty="0" err="1">
                <a:solidFill>
                  <a:srgbClr val="FF0000"/>
                </a:solidFill>
                <a:sym typeface="+mn-ea"/>
              </a:rPr>
              <a:t>vf(</a:t>
            </a:r>
            <a:r>
              <a:rPr lang="zh-CN" altLang="en-US" sz="4000" dirty="0" err="1">
                <a:solidFill>
                  <a:srgbClr val="FF0000"/>
                </a:solidFill>
                <a:sym typeface="+mn-ea"/>
              </a:rPr>
              <a:t>或</a:t>
            </a:r>
            <a:r>
              <a:rPr lang="en-US" altLang="zh-CN" sz="4000" dirty="0" smtClean="0">
                <a:solidFill>
                  <a:srgbClr val="FF0000"/>
                </a:solidFill>
                <a:sym typeface="+mn-ea"/>
              </a:rPr>
              <a:t>D_74LS138.sch</a:t>
            </a:r>
            <a:r>
              <a:rPr lang="en-US" altLang="zh-CN" sz="4000" dirty="0" err="1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{</a:t>
            </a:r>
            <a:r>
              <a:rPr lang="zh-CN" altLang="zh-CN" dirty="0" err="1">
                <a:solidFill>
                  <a:srgbClr val="FF0000"/>
                </a:solidFill>
                <a:sym typeface="+mn-ea"/>
              </a:rPr>
              <a:t>添加到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工程中，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ADD NEW SCOURE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},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说明</a:t>
            </a:r>
            <a:r>
              <a:rPr lang="en-US" altLang="zh-CN" dirty="0" err="1">
                <a:solidFill>
                  <a:srgbClr val="0070C0"/>
                </a:solidFill>
                <a:sym typeface="+mn-ea"/>
              </a:rPr>
              <a:t>: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加上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</a:t>
            </a:r>
            <a:r>
              <a:rPr lang="en-US" altLang="zh-CN" dirty="0" err="1">
                <a:solidFill>
                  <a:srgbClr val="0070C0"/>
                </a:solidFill>
                <a:sym typeface="+mn-ea"/>
              </a:rPr>
              <a:t>.sym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，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就作为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3-8</a:t>
            </a:r>
            <a:r>
              <a:rPr lang="zh-CN" altLang="en-US" dirty="0">
                <a:solidFill>
                  <a:srgbClr val="0070C0"/>
                </a:solidFill>
                <a:sym typeface="+mn-ea"/>
              </a:rPr>
              <a:t>译码器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原器件进入新工程“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D_74LS138_Test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”中，</a:t>
            </a:r>
            <a:endParaRPr lang="zh-CN" altLang="en-US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1.</a:t>
            </a:r>
            <a:r>
              <a:rPr lang="zh-CN" altLang="en-US" dirty="0">
                <a:solidFill>
                  <a:srgbClr val="0070C0"/>
                </a:solidFill>
              </a:rPr>
              <a:t>在</a:t>
            </a:r>
            <a:r>
              <a:rPr lang="en-US" altLang="zh-CN" dirty="0">
                <a:solidFill>
                  <a:srgbClr val="0070C0"/>
                </a:solidFill>
              </a:rPr>
              <a:t>symbols</a:t>
            </a:r>
            <a:r>
              <a:rPr lang="zh-CN" altLang="en-US" dirty="0">
                <a:solidFill>
                  <a:srgbClr val="0070C0"/>
                </a:solidFill>
              </a:rPr>
              <a:t>框里的第一个元件，</a:t>
            </a:r>
            <a:endParaRPr lang="zh-CN" alt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就是</a:t>
            </a:r>
            <a:r>
              <a:rPr lang="en-US" altLang="zh-CN" dirty="0">
                <a:solidFill>
                  <a:srgbClr val="0070C0"/>
                </a:solidFill>
              </a:rPr>
              <a:t>D_74LS138</a:t>
            </a:r>
            <a:r>
              <a:rPr lang="zh-CN" altLang="en-US" dirty="0" smtClean="0">
                <a:solidFill>
                  <a:srgbClr val="0070C0"/>
                </a:solidFill>
              </a:rPr>
              <a:t>。</a:t>
            </a:r>
            <a:endParaRPr lang="zh-CN" alt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sym typeface="+mn-ea"/>
              </a:rPr>
              <a:t>2.*.</a:t>
            </a:r>
            <a:r>
              <a:rPr lang="en-US" altLang="zh-CN" dirty="0" err="1">
                <a:solidFill>
                  <a:srgbClr val="0070C0"/>
                </a:solidFill>
                <a:sym typeface="+mn-ea"/>
              </a:rPr>
              <a:t>vf(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或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D_74LS138.sch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）是实现功</a:t>
            </a:r>
            <a:endParaRPr lang="zh-CN" altLang="en-US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能的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verilog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代码或者是原理图。</a:t>
            </a:r>
            <a:endParaRPr lang="zh-CN" altLang="en-US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HDL Function Model</a:t>
            </a:r>
            <a:r>
              <a:rPr lang="zh-CN" altLang="zh-CN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会产生</a:t>
            </a:r>
            <a:endParaRPr lang="zh-CN" altLang="zh-CN" sz="32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zh-CN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D_74LS138.vf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文件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5709920" y="780415"/>
          <a:ext cx="3474085" cy="2357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895850" imgH="2924175" progId="Paint.Picture">
                  <p:embed/>
                </p:oleObj>
              </mc:Choice>
              <mc:Fallback>
                <p:oleObj name="" r:id="rId1" imgW="4895850" imgH="2924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5709920" y="780415"/>
                        <a:ext cx="3474085" cy="2357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121275" y="4339590"/>
          <a:ext cx="3841115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7124700" imgH="4524375" progId="Paint.Picture">
                  <p:embed/>
                </p:oleObj>
              </mc:Choice>
              <mc:Fallback>
                <p:oleObj name="" r:id="rId3" imgW="7124700" imgH="45243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1275" y="4339590"/>
                        <a:ext cx="3841115" cy="233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 Copy of Source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  <p:custDataLst>
              <p:tags r:id="rId1"/>
            </p:custDataLst>
          </p:nvPr>
        </p:nvGraphicFramePr>
        <p:xfrm>
          <a:off x="458470" y="1909445"/>
          <a:ext cx="7425055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11391265" imgH="6943725" progId="Paint.Picture">
                  <p:embed/>
                </p:oleObj>
              </mc:Choice>
              <mc:Fallback>
                <p:oleObj name="" r:id="rId2" imgW="11391265" imgH="69437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8470" y="1909445"/>
                        <a:ext cx="7425055" cy="452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09600" y="1324610"/>
            <a:ext cx="7981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必须选择显示  </a:t>
            </a:r>
            <a:r>
              <a:rPr lang="en-US" altLang="zh-CN" sz="2800">
                <a:solidFill>
                  <a:srgbClr val="C00000"/>
                </a:solidFill>
              </a:rPr>
              <a:t>All Files(*.*),</a:t>
            </a:r>
            <a:r>
              <a:rPr lang="zh-CN" altLang="en-US" sz="2800">
                <a:solidFill>
                  <a:srgbClr val="C00000"/>
                </a:solidFill>
              </a:rPr>
              <a:t>才能看到</a:t>
            </a:r>
            <a:r>
              <a:rPr lang="en-US" altLang="zh-CN" sz="2800">
                <a:solidFill>
                  <a:srgbClr val="C00000"/>
                </a:solidFill>
              </a:rPr>
              <a:t>sys</a:t>
            </a:r>
            <a:r>
              <a:rPr lang="zh-CN" altLang="en-US" sz="2800">
                <a:solidFill>
                  <a:srgbClr val="C00000"/>
                </a:solidFill>
              </a:rPr>
              <a:t>和</a:t>
            </a:r>
            <a:r>
              <a:rPr lang="en-US" altLang="zh-CN" sz="2800">
                <a:solidFill>
                  <a:srgbClr val="C00000"/>
                </a:solidFill>
              </a:rPr>
              <a:t>vf</a:t>
            </a:r>
            <a:r>
              <a:rPr lang="zh-CN" altLang="en-US" sz="2800">
                <a:solidFill>
                  <a:srgbClr val="C00000"/>
                </a:solidFill>
              </a:rPr>
              <a:t>文件</a:t>
            </a:r>
            <a:endParaRPr lang="zh-CN" altLang="en-US" sz="28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验证</a:t>
            </a:r>
            <a:r>
              <a:rPr lang="en-US" altLang="zh-CN" dirty="0" smtClean="0">
                <a:sym typeface="+mn-ea"/>
              </a:rPr>
              <a:t>D_74LS138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287780"/>
            <a:ext cx="8302625" cy="4838700"/>
          </a:xfrm>
        </p:spPr>
        <p:txBody>
          <a:bodyPr/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D_74LS138_Test</a:t>
            </a:r>
            <a:r>
              <a:rPr lang="zh-CN" altLang="zh-CN" dirty="0" smtClean="0">
                <a:sym typeface="+mn-ea"/>
              </a:rPr>
              <a:t>原理图</a:t>
            </a:r>
            <a:endParaRPr lang="zh-CN" altLang="zh-CN" dirty="0" smtClean="0">
              <a:sym typeface="+mn-ea"/>
            </a:endParaRPr>
          </a:p>
          <a:p>
            <a:pPr marL="0" indent="0">
              <a:buNone/>
            </a:pPr>
            <a:endParaRPr lang="zh-CN" altLang="zh-CN" dirty="0" smtClean="0">
              <a:sym typeface="+mn-ea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478790" y="1837690"/>
          <a:ext cx="7530465" cy="472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7524750" imgH="5562600" progId="Paint.Picture">
                  <p:embed/>
                </p:oleObj>
              </mc:Choice>
              <mc:Fallback>
                <p:oleObj name="" r:id="rId1" imgW="7524750" imgH="55626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790" y="1837690"/>
                        <a:ext cx="7530465" cy="4729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005320" cy="800100"/>
          </a:xfrm>
        </p:spPr>
        <p:txBody>
          <a:bodyPr/>
          <a:lstStyle/>
          <a:p>
            <a:r>
              <a:rPr lang="zh-CN" altLang="en-US" dirty="0" smtClean="0"/>
              <a:t>下载验证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13730"/>
          </a:xfrm>
        </p:spPr>
        <p:txBody>
          <a:bodyPr>
            <a:normAutofit fontScale="80000"/>
          </a:bodyPr>
          <a:lstStyle/>
          <a:p>
            <a:pPr marL="457200" indent="-457200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UCF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引脚定义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个开关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457200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个译码输入：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SW[2:0] 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AA13,AB10,AA10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457200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个使能控制：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SW[5:3] 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Y12,Y13,AA12</a:t>
            </a:r>
            <a:endParaRPr lang="en-US" altLang="zh-CN" b="1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灯：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LED[7:0]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灯引脚说明：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NET"LED[0]"LOC=W23  | IOSTANDARD=LVCMOS33 ;#D1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NET"LED[1]"LOC=AB26 | IOSTANDARD=LVCMOS33 ;#D2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NET"LED[2]"LOC=Y25  | IOSTANDARD=LVCMOS33 ;#D3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NET"LED[3]"LOC=AA23 | IOSTANDARD=LVCMOS33 ;#D4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NET"LED[4]"LOC=Y23  | IOSTANDARD=LVCMOS33 ;#D5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NET"LED[5]"LOC=Y22  | IOSTANDARD=LVCMOS33 ;#D6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NET"LED[6]"LOC=AE21 | IOSTANDARD=LVCMOS33 ;#D7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NET"LED[7]"LOC=AF24  | IOSTANDARD=LVCMOS33 ;#D8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463675" y="5799455"/>
          <a:ext cx="69627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962775" imgH="904875" progId="Paint.Picture">
                  <p:embed/>
                </p:oleObj>
              </mc:Choice>
              <mc:Fallback>
                <p:oleObj name="" r:id="rId1" imgW="6962775" imgH="9048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3675" y="5799455"/>
                        <a:ext cx="696277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Pinouts Report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08546" cy="497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蓝色小板子</a:t>
            </a:r>
            <a:r>
              <a:rPr lang="en-US" altLang="zh-CN"/>
              <a:t>UCF</a:t>
            </a:r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1600200"/>
            <a:ext cx="8015605" cy="452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Pinouts Report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设计实现并检查约束结果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lamp_ctrl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2230" y="3093720"/>
          <a:ext cx="9019540" cy="352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6477000" progId="Paint.Picture">
                  <p:embed/>
                </p:oleObj>
              </mc:Choice>
              <mc:Fallback>
                <p:oleObj name="" r:id="rId1" imgW="5524500" imgH="64770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230" y="3093720"/>
                        <a:ext cx="9019540" cy="352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装有</a:t>
            </a:r>
            <a:r>
              <a:rPr lang="en-US" altLang="zh-CN" dirty="0" smtClean="0"/>
              <a:t>Xilinx ISE 14.7</a:t>
            </a:r>
            <a:r>
              <a:rPr lang="zh-CN" altLang="en-US" dirty="0" smtClean="0"/>
              <a:t>的计算机</a:t>
            </a:r>
            <a:r>
              <a:rPr lang="en-US" altLang="zh-CN" dirty="0"/>
              <a:t>	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SWORD</a:t>
            </a:r>
            <a:r>
              <a:rPr lang="zh-CN" altLang="en-US" dirty="0" smtClean="0"/>
              <a:t>开发板</a:t>
            </a:r>
            <a:r>
              <a:rPr lang="en-US" altLang="zh-CN" dirty="0" smtClean="0"/>
              <a:t>					1</a:t>
            </a:r>
            <a:r>
              <a:rPr lang="zh-CN" altLang="en-US" dirty="0"/>
              <a:t>套</a:t>
            </a:r>
            <a:endParaRPr lang="zh-CN" altLang="en-US" dirty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材料</a:t>
            </a:r>
            <a:endParaRPr lang="zh-CN" altLang="en-US" dirty="0"/>
          </a:p>
          <a:p>
            <a:pPr lvl="1"/>
            <a:r>
              <a:rPr lang="zh-CN" altLang="en-US" dirty="0" smtClean="0"/>
              <a:t>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根据真值表验证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根据真值表，操作实验板，验证功能。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下载验证补充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313180"/>
            <a:ext cx="8816975" cy="481330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warning:</a:t>
            </a:r>
            <a:r>
              <a:rPr lang="zh-CN" altLang="en-US">
                <a:solidFill>
                  <a:srgbClr val="FF0000"/>
                </a:solidFill>
              </a:rPr>
              <a:t>警告找不到</a:t>
            </a:r>
            <a:r>
              <a:rPr lang="en-US" altLang="zh-CN">
                <a:solidFill>
                  <a:srgbClr val="FF0000"/>
                </a:solidFill>
              </a:rPr>
              <a:t>cable</a:t>
            </a:r>
            <a:r>
              <a:rPr lang="zh-CN" altLang="en-US">
                <a:solidFill>
                  <a:srgbClr val="FF0000"/>
                </a:solidFill>
              </a:rPr>
              <a:t>（缆绳）需查看下列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1.SWORD</a:t>
            </a:r>
            <a:r>
              <a:rPr lang="zh-CN" altLang="zh-CN"/>
              <a:t>实验板是否通电</a:t>
            </a:r>
            <a:r>
              <a:rPr lang="en-US" altLang="zh-CN"/>
              <a:t>(FPAG</a:t>
            </a:r>
            <a:r>
              <a:rPr lang="zh-CN" altLang="en-US"/>
              <a:t>高亮显示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2.USB</a:t>
            </a:r>
            <a:r>
              <a:rPr lang="zh-CN" altLang="en-US"/>
              <a:t>线是否连接到主机箱后面</a:t>
            </a:r>
            <a:r>
              <a:rPr lang="en-US" altLang="zh-CN"/>
              <a:t>USB</a:t>
            </a:r>
            <a:r>
              <a:rPr lang="zh-CN" altLang="en-US"/>
              <a:t>口。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若</a:t>
            </a:r>
            <a:r>
              <a:rPr lang="en-US" altLang="zh-CN"/>
              <a:t>USB</a:t>
            </a:r>
            <a:r>
              <a:rPr lang="zh-CN" altLang="en-US"/>
              <a:t>线已连上还有错误则拔下</a:t>
            </a:r>
            <a:r>
              <a:rPr lang="en-US" altLang="zh-CN"/>
              <a:t>USB</a:t>
            </a:r>
            <a:r>
              <a:rPr lang="zh-CN" altLang="en-US"/>
              <a:t>线重新连接同时查看电脑右下角是否提示</a:t>
            </a:r>
            <a:r>
              <a:rPr lang="en-US" altLang="zh-CN"/>
              <a:t>USB</a:t>
            </a:r>
            <a:r>
              <a:rPr lang="zh-CN" altLang="en-US"/>
              <a:t>驱动成功。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/>
              <a:t>提示</a:t>
            </a:r>
            <a:r>
              <a:rPr lang="en-US" altLang="zh-CN"/>
              <a:t>USB</a:t>
            </a:r>
            <a:r>
              <a:rPr lang="zh-CN" altLang="en-US"/>
              <a:t>驱动不成功则说明</a:t>
            </a:r>
            <a:r>
              <a:rPr lang="en-US" altLang="zh-CN"/>
              <a:t>USB</a:t>
            </a:r>
            <a:r>
              <a:rPr lang="zh-CN" altLang="en-US"/>
              <a:t>线坏了或者</a:t>
            </a:r>
            <a:r>
              <a:rPr lang="en-US" altLang="zh-CN"/>
              <a:t>SWORD</a:t>
            </a:r>
            <a:r>
              <a:rPr lang="zh-CN" altLang="en-US"/>
              <a:t>板有问题。但笔记本电脑提示无法驱动是正常现象，暂没有找到好方法，可安装</a:t>
            </a:r>
            <a:r>
              <a:rPr lang="en-US" altLang="zh-CN"/>
              <a:t>USB</a:t>
            </a:r>
            <a:r>
              <a:rPr lang="zh-CN" altLang="zh-CN"/>
              <a:t>通用</a:t>
            </a:r>
            <a:r>
              <a:rPr lang="zh-CN" altLang="en-US"/>
              <a:t>驱动看看，或用驱动精灵试一下。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8157592" cy="95436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：实现</a:t>
            </a:r>
            <a:r>
              <a:rPr lang="zh-CN" altLang="en-US" dirty="0"/>
              <a:t>楼道灯</a:t>
            </a:r>
            <a:r>
              <a:rPr lang="zh-CN" altLang="en-US" dirty="0" smtClean="0"/>
              <a:t>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新建工程</a:t>
            </a:r>
            <a:r>
              <a:rPr lang="en-US" altLang="zh-CN" dirty="0" smtClean="0">
                <a:solidFill>
                  <a:srgbClr val="FF0000"/>
                </a:solidFill>
              </a:rPr>
              <a:t>LampCtrl138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（第三个工程）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复制</a:t>
            </a:r>
            <a:r>
              <a:rPr lang="en-US" altLang="zh-CN" dirty="0" smtClean="0"/>
              <a:t>D_74LS138.sym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vf</a:t>
            </a:r>
            <a:r>
              <a:rPr lang="zh-CN" altLang="en-US" dirty="0" smtClean="0"/>
              <a:t>文件到工程目录。</a:t>
            </a:r>
            <a:endParaRPr lang="en-US" altLang="zh-CN" dirty="0" smtClean="0"/>
          </a:p>
          <a:p>
            <a:r>
              <a:rPr lang="en-US" altLang="zh-CN" dirty="0" err="1">
                <a:solidFill>
                  <a:srgbClr val="C00000"/>
                </a:solidFill>
                <a:sym typeface="+mn-ea"/>
              </a:rPr>
              <a:t>.vf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{</a:t>
            </a:r>
            <a:r>
              <a:rPr lang="zh-CN" altLang="zh-CN" dirty="0" err="1">
                <a:solidFill>
                  <a:srgbClr val="FF0000"/>
                </a:solidFill>
                <a:sym typeface="+mn-ea"/>
              </a:rPr>
              <a:t>添加到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工程中，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ADD NEW SCOURE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}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symbols</a:t>
            </a:r>
            <a:r>
              <a:rPr lang="zh-CN" altLang="en-US" dirty="0" smtClean="0"/>
              <a:t>框里的第一个元件，就是</a:t>
            </a:r>
            <a:r>
              <a:rPr lang="en-US" altLang="zh-CN" dirty="0" smtClean="0"/>
              <a:t>D_74LS138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根据前面原理，用原理图方式输入。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用</a:t>
            </a:r>
            <a:r>
              <a:rPr lang="en-US" altLang="zh-CN" dirty="0" smtClean="0"/>
              <a:t>VCC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用</a:t>
            </a:r>
            <a:r>
              <a:rPr lang="en-US" altLang="zh-CN" dirty="0" smtClean="0"/>
              <a:t>GND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graphicFrame>
        <p:nvGraphicFramePr>
          <p:cNvPr id="6" name="对象 5"/>
          <p:cNvGraphicFramePr/>
          <p:nvPr/>
        </p:nvGraphicFramePr>
        <p:xfrm>
          <a:off x="4751705" y="1028065"/>
          <a:ext cx="4241800" cy="1899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895850" imgH="2924175" progId="Paint.Picture">
                  <p:embed/>
                </p:oleObj>
              </mc:Choice>
              <mc:Fallback>
                <p:oleObj name="" r:id="rId1" imgW="4895850" imgH="2924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4751705" y="1028065"/>
                        <a:ext cx="4241800" cy="1899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原理图</a:t>
            </a:r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165985" y="4080510"/>
          <a:ext cx="5070475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Visio" r:id="rId1" imgW="4389120" imgH="2666365" progId="Visio.Drawing.11">
                  <p:embed/>
                </p:oleObj>
              </mc:Choice>
              <mc:Fallback>
                <p:oleObj name="Visio" r:id="rId1" imgW="4389120" imgH="2666365" progId="Visio.Drawing.11">
                  <p:embed/>
                  <p:pic>
                    <p:nvPicPr>
                      <p:cNvPr id="0" name="74LS138引脚图片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985" y="4080510"/>
                        <a:ext cx="5070475" cy="247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351915"/>
            <a:ext cx="7686675" cy="286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原理图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楼道灯应用</a:t>
            </a:r>
            <a:r>
              <a:rPr lang="en-US" altLang="zh-CN" dirty="0" smtClean="0">
                <a:sym typeface="+mn-ea"/>
              </a:rPr>
              <a:t>)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8345" y="2287270"/>
            <a:ext cx="768667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同实验</a:t>
            </a:r>
            <a:r>
              <a:rPr lang="en-US" altLang="zh-CN" dirty="0" smtClean="0"/>
              <a:t>4</a:t>
            </a:r>
            <a:r>
              <a:rPr lang="zh-CN" altLang="en-US" dirty="0" smtClean="0"/>
              <a:t>。</a:t>
            </a: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initial</a:t>
            </a:r>
            <a:r>
              <a:rPr lang="zh-CN" altLang="en-US" dirty="0" smtClean="0">
                <a:sym typeface="+mn-ea"/>
              </a:rPr>
              <a:t>主要代码）</a:t>
            </a:r>
            <a:endParaRPr lang="zh-CN" altLang="en-US" dirty="0" smtClean="0"/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integer i;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initial 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begin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for(i=0;i</a:t>
            </a:r>
            <a:r>
              <a:rPr lang="en-US" altLang="zh-CN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&lt;=8;i=i+1)begin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</a:t>
            </a:r>
            <a:r>
              <a:rPr lang="en-US" altLang="zh-CN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{S3,S2,S1} 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&lt;= i;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	#50;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end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end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UCF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引脚定义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个开关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S1,S2,S3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下载验证补充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313180"/>
            <a:ext cx="8816975" cy="481330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warning:</a:t>
            </a:r>
            <a:r>
              <a:rPr lang="zh-CN" altLang="en-US">
                <a:solidFill>
                  <a:srgbClr val="FF0000"/>
                </a:solidFill>
              </a:rPr>
              <a:t>警告找不到</a:t>
            </a:r>
            <a:r>
              <a:rPr lang="en-US" altLang="zh-CN">
                <a:solidFill>
                  <a:srgbClr val="FF0000"/>
                </a:solidFill>
              </a:rPr>
              <a:t>cable</a:t>
            </a:r>
            <a:r>
              <a:rPr lang="zh-CN" altLang="en-US">
                <a:solidFill>
                  <a:srgbClr val="FF0000"/>
                </a:solidFill>
              </a:rPr>
              <a:t>（缆绳）需查看下列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1.SWORD</a:t>
            </a:r>
            <a:r>
              <a:rPr lang="zh-CN" altLang="zh-CN"/>
              <a:t>实验板是否通电</a:t>
            </a:r>
            <a:r>
              <a:rPr lang="en-US" altLang="zh-CN"/>
              <a:t>(FPAG</a:t>
            </a:r>
            <a:r>
              <a:rPr lang="zh-CN" altLang="en-US"/>
              <a:t>高亮显示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2.USB</a:t>
            </a:r>
            <a:r>
              <a:rPr lang="zh-CN" altLang="en-US"/>
              <a:t>线是否连接到主机箱后面</a:t>
            </a:r>
            <a:r>
              <a:rPr lang="en-US" altLang="zh-CN"/>
              <a:t>USB</a:t>
            </a:r>
            <a:r>
              <a:rPr lang="zh-CN" altLang="en-US"/>
              <a:t>口。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若</a:t>
            </a:r>
            <a:r>
              <a:rPr lang="en-US" altLang="zh-CN"/>
              <a:t>USB</a:t>
            </a:r>
            <a:r>
              <a:rPr lang="zh-CN" altLang="en-US"/>
              <a:t>线已连上还有错误则拔下</a:t>
            </a:r>
            <a:r>
              <a:rPr lang="en-US" altLang="zh-CN"/>
              <a:t>USB</a:t>
            </a:r>
            <a:r>
              <a:rPr lang="zh-CN" altLang="en-US"/>
              <a:t>线重新连接同时查看电脑右下角是否提示</a:t>
            </a:r>
            <a:r>
              <a:rPr lang="en-US" altLang="zh-CN"/>
              <a:t>USB</a:t>
            </a:r>
            <a:r>
              <a:rPr lang="zh-CN" altLang="en-US"/>
              <a:t>驱动成功。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/>
              <a:t>提示</a:t>
            </a:r>
            <a:r>
              <a:rPr lang="en-US" altLang="zh-CN"/>
              <a:t>USB</a:t>
            </a:r>
            <a:r>
              <a:rPr lang="zh-CN" altLang="en-US"/>
              <a:t>驱动不成功则说明</a:t>
            </a:r>
            <a:r>
              <a:rPr lang="en-US" altLang="zh-CN"/>
              <a:t>USB</a:t>
            </a:r>
            <a:r>
              <a:rPr lang="zh-CN" altLang="en-US"/>
              <a:t>线坏了或者</a:t>
            </a:r>
            <a:r>
              <a:rPr lang="en-US" altLang="zh-CN"/>
              <a:t>SWORD</a:t>
            </a:r>
            <a:r>
              <a:rPr lang="zh-CN" altLang="en-US"/>
              <a:t>板有问题。但笔记本电脑提示无法驱动是正常现象，暂没有找到好方法，可安装</a:t>
            </a:r>
            <a:r>
              <a:rPr lang="en-US" altLang="zh-CN"/>
              <a:t>USB</a:t>
            </a:r>
            <a:r>
              <a:rPr lang="zh-CN" altLang="zh-CN"/>
              <a:t>通用</a:t>
            </a:r>
            <a:r>
              <a:rPr lang="zh-CN" altLang="en-US"/>
              <a:t>驱动看看，或用驱动精灵试一下。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比较有用的菜单按钮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4784090" y="1196975"/>
          <a:ext cx="388112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543425" imgH="2466975" progId="Paint.Picture">
                  <p:embed/>
                </p:oleObj>
              </mc:Choice>
              <mc:Fallback>
                <p:oleObj name="" r:id="rId1" imgW="4543425" imgH="24669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4090" y="1196975"/>
                        <a:ext cx="388112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899660" y="3835400"/>
          <a:ext cx="3765550" cy="2640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762375" imgH="2638425" progId="Paint.Picture">
                  <p:embed/>
                </p:oleObj>
              </mc:Choice>
              <mc:Fallback>
                <p:oleObj name="" r:id="rId3" imgW="3762375" imgH="26384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9660" y="3835400"/>
                        <a:ext cx="3765550" cy="2640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内容占位符 10"/>
          <p:cNvGraphicFramePr>
            <a:graphicFrameLocks noChangeAspect="1"/>
          </p:cNvGraphicFramePr>
          <p:nvPr>
            <p:ph idx="1"/>
          </p:nvPr>
        </p:nvGraphicFramePr>
        <p:xfrm>
          <a:off x="736600" y="1365885"/>
          <a:ext cx="3218180" cy="2469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2857500" imgH="2800350" progId="Paint.Picture">
                  <p:embed/>
                </p:oleObj>
              </mc:Choice>
              <mc:Fallback>
                <p:oleObj name="" r:id="rId5" imgW="2857500" imgH="28003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600" y="1365885"/>
                        <a:ext cx="3218180" cy="2469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313055" y="4055745"/>
          <a:ext cx="4471035" cy="257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4467225" imgH="2571750" progId="Paint.Picture">
                  <p:embed/>
                </p:oleObj>
              </mc:Choice>
              <mc:Fallback>
                <p:oleObj name="" r:id="rId7" imgW="4467225" imgH="257175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55" y="4055745"/>
                        <a:ext cx="4471035" cy="257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原理图</a:t>
            </a:r>
            <a:r>
              <a:rPr lang="zh-CN" altLang="en-US" sz="2800" dirty="0"/>
              <a:t>设计实现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译码器模块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用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译码器实现楼道灯</a:t>
            </a:r>
            <a:r>
              <a:rPr lang="zh-CN" altLang="en-US" sz="2800" dirty="0" smtClean="0"/>
              <a:t>控制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SWORD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FPGA</a:t>
            </a:r>
            <a:endParaRPr lang="zh-CN" altLang="en-US"/>
          </a:p>
        </p:txBody>
      </p:sp>
      <p:pic>
        <p:nvPicPr>
          <p:cNvPr id="4" name="内容占位符 3" descr="微信图片_20171016163315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205" y="1600200"/>
            <a:ext cx="4630420" cy="4526280"/>
          </a:xfrm>
          <a:prstGeom prst="rect">
            <a:avLst/>
          </a:prstGeom>
        </p:spPr>
      </p:pic>
      <p:pic>
        <p:nvPicPr>
          <p:cNvPr id="5" name="内容占位符 3" descr="微信图片_20171016163719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160020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笔记本</a:t>
            </a:r>
            <a:r>
              <a:rPr lang="zh-CN" altLang="en-US">
                <a:sym typeface="+mn-ea"/>
              </a:rPr>
              <a:t>无法驱动解决方法</a:t>
            </a:r>
            <a:endParaRPr lang="zh-CN" altLang="en-US"/>
          </a:p>
        </p:txBody>
      </p:sp>
      <p:pic>
        <p:nvPicPr>
          <p:cNvPr id="4" name="内容占位符 3" descr="微信图片_201910161824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7905" y="1197610"/>
            <a:ext cx="6570980" cy="4928870"/>
          </a:xfrm>
          <a:prstGeom prst="rect">
            <a:avLst/>
          </a:prstGeom>
        </p:spPr>
      </p:pic>
      <p:pic>
        <p:nvPicPr>
          <p:cNvPr id="3" name="图片 2" descr="cable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1197610"/>
            <a:ext cx="8723630" cy="10566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  <a:endParaRPr lang="zh-CN" altLang="en-US" sz="3100">
              <a:sym typeface="+mn-ea"/>
            </a:endParaRP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实验室规章制度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</a:t>
            </a:r>
            <a:r>
              <a:rPr lang="zh-CN" altLang="en-US">
                <a:sym typeface="+mn-ea"/>
              </a:rPr>
              <a:t>关闭各种仪器的电源。导线放实验箱内。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实验结束后请整理好</a:t>
            </a:r>
            <a:r>
              <a:rPr lang="zh-CN" altLang="en-US" sz="5000">
                <a:solidFill>
                  <a:srgbClr val="FF0000"/>
                </a:solidFill>
                <a:sym typeface="+mn-ea"/>
              </a:rPr>
              <a:t>椅子</a:t>
            </a:r>
            <a:r>
              <a:rPr lang="zh-CN" altLang="en-US">
                <a:sym typeface="+mn-ea"/>
              </a:rPr>
              <a:t>，实验签到</a:t>
            </a:r>
            <a:r>
              <a:rPr lang="zh-CN" altLang="en-US" sz="3555">
                <a:solidFill>
                  <a:srgbClr val="FF0000"/>
                </a:solidFill>
                <a:sym typeface="+mn-ea"/>
              </a:rPr>
              <a:t>椅子号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4627880"/>
            <a:ext cx="2421890" cy="217805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635"/>
            <a:ext cx="2440940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455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实验室规章制度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548765"/>
          <a:ext cx="4103370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810240" imgH="7562850" progId="Paint.Picture">
                  <p:embed/>
                </p:oleObj>
              </mc:Choice>
              <mc:Fallback>
                <p:oleObj name="" r:id="rId1" imgW="10810240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548765"/>
                        <a:ext cx="4103370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424045" y="1438275"/>
          <a:ext cx="4563110" cy="481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0106025" imgH="11372215" progId="Paint.Picture">
                  <p:embed/>
                </p:oleObj>
              </mc:Choice>
              <mc:Fallback>
                <p:oleObj name="" r:id="rId3" imgW="10106025" imgH="113722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045" y="1438275"/>
                        <a:ext cx="4563110" cy="481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译码器是将一种输入编码转换成另一种编码的电路，即将给定的代码进行“翻译”并转换成指定的状态或输出信号（脉冲或电平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endParaRPr lang="zh-CN" altLang="en-US" sz="2800" dirty="0"/>
          </a:p>
          <a:p>
            <a:r>
              <a:rPr lang="zh-CN" altLang="en-US" sz="2800" dirty="0"/>
              <a:t>译码可分为：变量译码、显示译码</a:t>
            </a:r>
            <a:endParaRPr lang="zh-CN" altLang="en-US" sz="28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变量译码</a:t>
            </a:r>
            <a:r>
              <a:rPr lang="zh-CN" altLang="en-US" sz="2400" dirty="0"/>
              <a:t>一般是将一种较少位输入变为较多位输出的器件，如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n</a:t>
            </a:r>
            <a:r>
              <a:rPr lang="zh-CN" altLang="en-US" sz="2400" dirty="0"/>
              <a:t>译码和</a:t>
            </a:r>
            <a:r>
              <a:rPr lang="en-US" altLang="zh-CN" sz="2400" dirty="0"/>
              <a:t>8421BCD</a:t>
            </a:r>
            <a:r>
              <a:rPr lang="zh-CN" altLang="en-US" sz="2400" dirty="0"/>
              <a:t>码译码</a:t>
            </a:r>
            <a:endParaRPr lang="zh-CN" altLang="en-US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显示译码</a:t>
            </a:r>
            <a:r>
              <a:rPr lang="zh-CN" altLang="en-US" sz="2400" dirty="0"/>
              <a:t>主要进行</a:t>
            </a:r>
            <a:r>
              <a:rPr lang="en-US" altLang="zh-CN" sz="2400" dirty="0"/>
              <a:t>2</a:t>
            </a:r>
            <a:r>
              <a:rPr lang="zh-CN" altLang="en-US" sz="2400" dirty="0"/>
              <a:t>进制数显示成</a:t>
            </a:r>
            <a:r>
              <a:rPr lang="en-US" altLang="zh-CN" sz="2400" dirty="0"/>
              <a:t>10</a:t>
            </a:r>
            <a:r>
              <a:rPr lang="zh-CN" altLang="en-US" sz="2400" dirty="0"/>
              <a:t>进制或</a:t>
            </a:r>
            <a:r>
              <a:rPr lang="en-US" altLang="zh-CN" sz="2400" dirty="0"/>
              <a:t>16</a:t>
            </a:r>
            <a:r>
              <a:rPr lang="zh-CN" altLang="en-US" sz="2400" dirty="0"/>
              <a:t>进制数的转换，可分为驱动</a:t>
            </a:r>
            <a:r>
              <a:rPr lang="en-US" altLang="zh-CN" sz="2400" dirty="0"/>
              <a:t>LED</a:t>
            </a:r>
            <a:r>
              <a:rPr lang="zh-CN" altLang="en-US" sz="2400" dirty="0"/>
              <a:t>和</a:t>
            </a:r>
            <a:r>
              <a:rPr lang="en-US" altLang="zh-CN" sz="2400" dirty="0"/>
              <a:t>LCD</a:t>
            </a:r>
            <a:r>
              <a:rPr lang="zh-CN" altLang="en-US" sz="2400" dirty="0"/>
              <a:t>两类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04660" y="2564765"/>
            <a:ext cx="1310640" cy="1494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变量译码器是一个将</a:t>
            </a:r>
            <a:r>
              <a:rPr lang="en-US" altLang="zh-CN" i="1" dirty="0"/>
              <a:t>n</a:t>
            </a:r>
            <a:r>
              <a:rPr lang="zh-CN" altLang="en-US" dirty="0"/>
              <a:t>个输入变为</a:t>
            </a:r>
            <a:r>
              <a:rPr lang="en-US" altLang="zh-CN" dirty="0"/>
              <a:t>2</a:t>
            </a:r>
            <a:r>
              <a:rPr lang="en-US" altLang="zh-CN" i="1" baseline="30000" dirty="0"/>
              <a:t>n</a:t>
            </a:r>
            <a:r>
              <a:rPr lang="zh-CN" altLang="en-US" dirty="0"/>
              <a:t>个最小项输出的多输出端的组合逻辑电路。</a:t>
            </a:r>
            <a:r>
              <a:rPr lang="en-US" altLang="zh-CN" i="1" dirty="0"/>
              <a:t>n</a:t>
            </a:r>
            <a:r>
              <a:rPr lang="zh-CN" altLang="en-US" dirty="0"/>
              <a:t>通常在</a:t>
            </a:r>
            <a:r>
              <a:rPr lang="en-US" altLang="zh-CN" dirty="0"/>
              <a:t>2~64</a:t>
            </a:r>
            <a:r>
              <a:rPr lang="zh-CN" altLang="en-US" dirty="0"/>
              <a:t>之间。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85750" y="3429000"/>
          <a:ext cx="857250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Visio" r:id="rId1" imgW="4913630" imgH="1185545" progId="Visio.Drawing.11">
                  <p:embed/>
                </p:oleObj>
              </mc:Choice>
              <mc:Fallback>
                <p:oleObj name="Visio" r:id="rId1" imgW="4913630" imgH="1185545" progId="Visio.Drawing.11">
                  <p:embed/>
                  <p:pic>
                    <p:nvPicPr>
                      <p:cNvPr id="0" name="变量译码器示意图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3429000"/>
                        <a:ext cx="8572500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r>
              <a:rPr lang="zh-CN" altLang="en-US" dirty="0" smtClean="0"/>
              <a:t>译码器</a:t>
            </a:r>
            <a:r>
              <a:rPr lang="en-US" altLang="zh-CN" dirty="0" smtClean="0"/>
              <a:t>—</a:t>
            </a:r>
            <a:r>
              <a:rPr lang="en-US" altLang="zh-CN" dirty="0"/>
              <a:t>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74LS138</a:t>
            </a:r>
            <a:r>
              <a:rPr lang="zh-CN" altLang="en-US" dirty="0"/>
              <a:t>变量译码器功能表和引脚</a:t>
            </a:r>
            <a:endParaRPr lang="zh-CN" altLang="en-US" dirty="0"/>
          </a:p>
        </p:txBody>
      </p:sp>
      <p:graphicFrame>
        <p:nvGraphicFramePr>
          <p:cNvPr id="4" name="74LS138表格 1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6968" y="2348880"/>
          <a:ext cx="3937000" cy="3855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35037"/>
                <a:gridCol w="742950"/>
                <a:gridCol w="279400"/>
                <a:gridCol w="279400"/>
                <a:gridCol w="279400"/>
                <a:gridCol w="279400"/>
                <a:gridCol w="279400"/>
                <a:gridCol w="279400"/>
                <a:gridCol w="303213"/>
                <a:gridCol w="2794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输入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hMerge="1">
                  <a:tcPr/>
                </a:tc>
                <a:tc rowSpan="2" gridSpan="8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译码器输出</a:t>
                      </a:r>
                      <a:endParaRPr lang="en-US" altLang="zh-CN" baseline="0" dirty="0" smtClean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（低电平有效）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使能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变量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/>
                </a:tc>
                <a:tc vMerge="1" gridSpan="8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GG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2A</a:t>
                      </a:r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G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2B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CBA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4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5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6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7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×11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×××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×××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000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001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010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110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dirty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74LS138引脚图片"/>
          <p:cNvGraphicFramePr>
            <a:graphicFrameLocks noChangeAspect="1"/>
          </p:cNvGraphicFramePr>
          <p:nvPr/>
        </p:nvGraphicFramePr>
        <p:xfrm>
          <a:off x="4663380" y="2600358"/>
          <a:ext cx="4229100" cy="3248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Visio" r:id="rId2" imgW="3089910" imgH="2531745" progId="Visio.Drawing.11">
                  <p:embed/>
                </p:oleObj>
              </mc:Choice>
              <mc:Fallback>
                <p:oleObj name="Visio" r:id="rId2" imgW="3089910" imgH="2531745" progId="Visio.Drawing.11">
                  <p:embed/>
                  <p:pic>
                    <p:nvPicPr>
                      <p:cNvPr id="0" name="图片 30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380" y="2600358"/>
                        <a:ext cx="4229100" cy="32489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484784"/>
            <a:ext cx="3034680" cy="4525963"/>
          </a:xfrm>
        </p:spPr>
        <p:txBody>
          <a:bodyPr/>
          <a:lstStyle/>
          <a:p>
            <a:r>
              <a:rPr lang="zh-CN" altLang="en-US" dirty="0"/>
              <a:t>带</a:t>
            </a:r>
            <a:r>
              <a:rPr lang="en-US" altLang="zh-CN" dirty="0"/>
              <a:t>3</a:t>
            </a:r>
            <a:r>
              <a:rPr lang="zh-CN" altLang="en-US" dirty="0"/>
              <a:t>个使能端的</a:t>
            </a:r>
            <a:r>
              <a:rPr lang="en-US" altLang="zh-CN" dirty="0"/>
              <a:t>3-8</a:t>
            </a:r>
            <a:r>
              <a:rPr lang="zh-CN" altLang="en-US" dirty="0"/>
              <a:t>译码器的逻辑结构由三级门电路构成，输出低电平有效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275458" y="1124744"/>
          <a:ext cx="5754688" cy="559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Visio" r:id="rId1" imgW="3002915" imgH="2926080" progId="Visio.Drawing.11">
                  <p:embed/>
                </p:oleObj>
              </mc:Choice>
              <mc:Fallback>
                <p:oleObj name="Visio" r:id="rId1" imgW="3002915" imgH="2926080" progId="Visio.Drawing.11">
                  <p:embed/>
                  <p:pic>
                    <p:nvPicPr>
                      <p:cNvPr id="0" name="3-8译码器逻辑图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458" y="1124744"/>
                        <a:ext cx="5754688" cy="559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>
            <p:custDataLst>
              <p:tags r:id="rId3"/>
            </p:custDataLst>
          </p:nvPr>
        </p:nvGraphicFramePr>
        <p:xfrm>
          <a:off x="3358515" y="1196340"/>
          <a:ext cx="5734050" cy="530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6010275" imgH="5305425" progId="Paint.Picture">
                  <p:embed/>
                </p:oleObj>
              </mc:Choice>
              <mc:Fallback>
                <p:oleObj name="" r:id="rId4" imgW="6010275" imgH="53054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58515" y="1196340"/>
                        <a:ext cx="5734050" cy="530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150,&quot;width&quot;:8025}"/>
</p:tagLst>
</file>

<file path=ppt/tags/tag2.xml><?xml version="1.0" encoding="utf-8"?>
<p:tagLst xmlns:p="http://schemas.openxmlformats.org/presentationml/2006/main">
  <p:tag name="KSO_WM_UNIT_TABLE_BEAUTIFY" val="smartTable{3ad1fada-2f03-4db9-ac66-7dd3290aebb0}"/>
</p:tagLst>
</file>

<file path=ppt/tags/tag3.xml><?xml version="1.0" encoding="utf-8"?>
<p:tagLst xmlns:p="http://schemas.openxmlformats.org/presentationml/2006/main">
  <p:tag name="KSO_WM_UNIT_PLACING_PICTURE_USER_VIEWPORT" val="{&quot;height&quot;:8361,&quot;width&quot;:9472}"/>
</p:tagLst>
</file>

<file path=ppt/tags/tag4.xml><?xml version="1.0" encoding="utf-8"?>
<p:tagLst xmlns:p="http://schemas.openxmlformats.org/presentationml/2006/main">
  <p:tag name="REFSHAPE" val="-1513652948"/>
  <p:tag name="KSO_WM_UNIT_PLACING_PICTURE_USER_VIEWPORT" val="{&quot;height&quot;:7128,&quot;width&quot;:11693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7159</Words>
  <Application>WPS 演示</Application>
  <PresentationFormat>全屏显示(4:3)</PresentationFormat>
  <Paragraphs>931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53</vt:i4>
      </vt:variant>
      <vt:variant>
        <vt:lpstr>幻灯片标题</vt:lpstr>
      </vt:variant>
      <vt:variant>
        <vt:i4>55</vt:i4>
      </vt:variant>
    </vt:vector>
  </HeadingPairs>
  <TitlesOfParts>
    <vt:vector size="126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新宋体</vt:lpstr>
      <vt:lpstr>Helvetica</vt:lpstr>
      <vt:lpstr>Times New Roman</vt:lpstr>
      <vt:lpstr>Calibri</vt:lpstr>
      <vt:lpstr>Arial Unicode MS</vt:lpstr>
      <vt:lpstr>Courier New</vt:lpstr>
      <vt:lpstr>华文楷体</vt:lpstr>
      <vt:lpstr>Verdana</vt:lpstr>
      <vt:lpstr>自定义设计方案</vt:lpstr>
      <vt:lpstr>实验室PPT模版2013 beta1</vt:lpstr>
      <vt:lpstr>1_自定义设计方案</vt:lpstr>
      <vt:lpstr>Visio.Drawing.11</vt:lpstr>
      <vt:lpstr>Visio.Drawing.11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变量译码器</vt:lpstr>
      <vt:lpstr>变量译码器—74LS138</vt:lpstr>
      <vt:lpstr>变量译码器—74LS138</vt:lpstr>
      <vt:lpstr>变量译码器—74LS138 连线明细图</vt:lpstr>
      <vt:lpstr>变量译码器—74LS138</vt:lpstr>
      <vt:lpstr>变量译码器—74LS139</vt:lpstr>
      <vt:lpstr>用变量译码器实现组合函数</vt:lpstr>
      <vt:lpstr>用变量译码器实现组合函数</vt:lpstr>
      <vt:lpstr>变量译码器实现存储器地址译码</vt:lpstr>
      <vt:lpstr>变量译码器实现存储器地址译码</vt:lpstr>
      <vt:lpstr>变量译码器实现存储器地址译码</vt:lpstr>
      <vt:lpstr>实验内容与步骤</vt:lpstr>
      <vt:lpstr>设计实现74LS138</vt:lpstr>
      <vt:lpstr>原理图</vt:lpstr>
      <vt:lpstr>Bus Tap如何画</vt:lpstr>
      <vt:lpstr>74LS138 连线明细图</vt:lpstr>
      <vt:lpstr>原理图(内部连线rename)</vt:lpstr>
      <vt:lpstr>设计实现74LS138</vt:lpstr>
      <vt:lpstr>仿真（initial主要代码）</vt:lpstr>
      <vt:lpstr>仿真</vt:lpstr>
      <vt:lpstr>initial开始正确的模拟代码</vt:lpstr>
      <vt:lpstr>波形图示例</vt:lpstr>
      <vt:lpstr>模拟波形补充说明（1）</vt:lpstr>
      <vt:lpstr>模拟波形补充说明（2）</vt:lpstr>
      <vt:lpstr>生成逻辑符号图和VF文件</vt:lpstr>
      <vt:lpstr>解决不能重复生成Create Schematic Symbol</vt:lpstr>
      <vt:lpstr>验证D_74LS138</vt:lpstr>
      <vt:lpstr>Add Copy of Source</vt:lpstr>
      <vt:lpstr>验证D_74LS138</vt:lpstr>
      <vt:lpstr>下载验证</vt:lpstr>
      <vt:lpstr>Pinouts Report</vt:lpstr>
      <vt:lpstr>蓝色小板子UCF</vt:lpstr>
      <vt:lpstr>Pinouts Report</vt:lpstr>
      <vt:lpstr>根据真值表验证</vt:lpstr>
      <vt:lpstr>下载验证补充</vt:lpstr>
      <vt:lpstr>任务2：实现楼道灯控制</vt:lpstr>
      <vt:lpstr>原理图</vt:lpstr>
      <vt:lpstr>原理图(楼道灯应用)</vt:lpstr>
      <vt:lpstr>仿真</vt:lpstr>
      <vt:lpstr>下载验证</vt:lpstr>
      <vt:lpstr>下载验证补充</vt:lpstr>
      <vt:lpstr>比较有用的菜单按钮</vt:lpstr>
      <vt:lpstr>电路设计实验箱说明</vt:lpstr>
      <vt:lpstr>SWORD FPGA</vt:lpstr>
      <vt:lpstr>笔记本无法驱动解决方法</vt:lpstr>
      <vt:lpstr>计算机逻辑设计实验要求</vt:lpstr>
      <vt:lpstr>实验室规章制度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CSTZJU</cp:lastModifiedBy>
  <cp:revision>376</cp:revision>
  <dcterms:created xsi:type="dcterms:W3CDTF">2011-08-03T07:44:00Z</dcterms:created>
  <dcterms:modified xsi:type="dcterms:W3CDTF">2021-10-20T04:19:55Z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8C57737A227D4B0380B811ED8C396753</vt:lpwstr>
  </property>
</Properties>
</file>